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32.xml" ContentType="application/vnd.openxmlformats-officedocument.presentationml.tags+xml"/>
  <Override PartName="/ppt/notesSlides/notesSlide41.xml" ContentType="application/vnd.openxmlformats-officedocument.presentationml.notesSlide+xml"/>
  <Override PartName="/ppt/tags/tag33.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34.xml" ContentType="application/vnd.openxmlformats-officedocument.presentationml.tags+xml"/>
  <Override PartName="/ppt/notesSlides/notesSlide44.xml" ContentType="application/vnd.openxmlformats-officedocument.presentationml.notesSlide+xml"/>
  <Override PartName="/ppt/tags/tag35.xml" ContentType="application/vnd.openxmlformats-officedocument.presentationml.tags+xml"/>
  <Override PartName="/ppt/notesSlides/notesSlide45.xml" ContentType="application/vnd.openxmlformats-officedocument.presentationml.notesSlide+xml"/>
  <Override PartName="/ppt/tags/tag36.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37.xml" ContentType="application/vnd.openxmlformats-officedocument.presentationml.tags+xml"/>
  <Override PartName="/ppt/notesSlides/notesSlide48.xml" ContentType="application/vnd.openxmlformats-officedocument.presentationml.notesSlide+xml"/>
  <Override PartName="/ppt/tags/tag38.xml" ContentType="application/vnd.openxmlformats-officedocument.presentationml.tags+xml"/>
  <Override PartName="/ppt/notesSlides/notesSlide49.xml" ContentType="application/vnd.openxmlformats-officedocument.presentationml.notesSlide+xml"/>
  <Override PartName="/ppt/tags/tag39.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40.xml" ContentType="application/vnd.openxmlformats-officedocument.presentationml.tags+xml"/>
  <Override PartName="/ppt/notesSlides/notesSlide52.xml" ContentType="application/vnd.openxmlformats-officedocument.presentationml.notesSlide+xml"/>
  <Override PartName="/ppt/tags/tag41.xml" ContentType="application/vnd.openxmlformats-officedocument.presentationml.tags+xml"/>
  <Override PartName="/ppt/notesSlides/notesSlide53.xml" ContentType="application/vnd.openxmlformats-officedocument.presentationml.notesSlide+xml"/>
  <Override PartName="/ppt/tags/tag42.xml" ContentType="application/vnd.openxmlformats-officedocument.presentationml.tags+xml"/>
  <Override PartName="/ppt/notesSlides/notesSlide54.xml" ContentType="application/vnd.openxmlformats-officedocument.presentationml.notesSlide+xml"/>
  <Override PartName="/ppt/tags/tag43.xml" ContentType="application/vnd.openxmlformats-officedocument.presentationml.tags+xml"/>
  <Override PartName="/ppt/notesSlides/notesSlide55.xml" ContentType="application/vnd.openxmlformats-officedocument.presentationml.notesSlide+xml"/>
  <Override PartName="/ppt/tags/tag44.xml" ContentType="application/vnd.openxmlformats-officedocument.presentationml.tags+xml"/>
  <Override PartName="/ppt/notesSlides/notesSlide56.xml" ContentType="application/vnd.openxmlformats-officedocument.presentationml.notesSlide+xml"/>
  <Override PartName="/ppt/tags/tag45.xml" ContentType="application/vnd.openxmlformats-officedocument.presentationml.tags+xml"/>
  <Override PartName="/ppt/notesSlides/notesSlide57.xml" ContentType="application/vnd.openxmlformats-officedocument.presentationml.notesSlide+xml"/>
  <Override PartName="/ppt/tags/tag46.xml" ContentType="application/vnd.openxmlformats-officedocument.presentationml.tags+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6"/>
  </p:notesMasterIdLst>
  <p:sldIdLst>
    <p:sldId id="256" r:id="rId5"/>
    <p:sldId id="257" r:id="rId6"/>
    <p:sldId id="258" r:id="rId7"/>
    <p:sldId id="260" r:id="rId8"/>
    <p:sldId id="261" r:id="rId9"/>
    <p:sldId id="262" r:id="rId10"/>
    <p:sldId id="263" r:id="rId11"/>
    <p:sldId id="259"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80" r:id="rId27"/>
    <p:sldId id="278" r:id="rId28"/>
    <p:sldId id="279" r:id="rId29"/>
    <p:sldId id="281" r:id="rId30"/>
    <p:sldId id="282" r:id="rId31"/>
    <p:sldId id="283" r:id="rId32"/>
    <p:sldId id="284" r:id="rId33"/>
    <p:sldId id="291" r:id="rId34"/>
    <p:sldId id="292" r:id="rId35"/>
    <p:sldId id="293" r:id="rId36"/>
    <p:sldId id="285" r:id="rId37"/>
    <p:sldId id="287" r:id="rId38"/>
    <p:sldId id="295" r:id="rId39"/>
    <p:sldId id="294" r:id="rId40"/>
    <p:sldId id="288" r:id="rId41"/>
    <p:sldId id="289" r:id="rId42"/>
    <p:sldId id="290" r:id="rId43"/>
    <p:sldId id="296" r:id="rId44"/>
    <p:sldId id="297" r:id="rId45"/>
    <p:sldId id="299" r:id="rId46"/>
    <p:sldId id="298"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Lst>
  <p:sldSz cx="12192000" cy="6858000"/>
  <p:notesSz cx="6858000" cy="9144000"/>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964" autoAdjust="0"/>
    <p:restoredTop sz="80753"/>
  </p:normalViewPr>
  <p:slideViewPr>
    <p:cSldViewPr snapToGrid="0">
      <p:cViewPr>
        <p:scale>
          <a:sx n="70" d="100"/>
          <a:sy n="70" d="100"/>
        </p:scale>
        <p:origin x="1312" y="8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17DC1C-E227-4B7E-AA6F-383E66DE83C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AFBA1A0-DBDE-4F0F-9613-0741E47D265A}">
      <dgm:prSet/>
      <dgm:spPr/>
      <dgm:t>
        <a:bodyPr/>
        <a:lstStyle/>
        <a:p>
          <a:r>
            <a:rPr lang="en-US">
              <a:solidFill>
                <a:srgbClr val="FFFFFF"/>
              </a:solidFill>
            </a:rPr>
            <a:t>More Principal Investigators under pressure to increase external funding, who expect more administrative support </a:t>
          </a:r>
        </a:p>
      </dgm:t>
    </dgm:pt>
    <dgm:pt modelId="{A89A6A12-0792-432D-9474-8B6AEC08956C}" type="parTrans" cxnId="{9E1621EC-019D-4C5C-ACAE-A694A68D53C7}">
      <dgm:prSet/>
      <dgm:spPr/>
      <dgm:t>
        <a:bodyPr/>
        <a:lstStyle/>
        <a:p>
          <a:endParaRPr lang="en-US"/>
        </a:p>
      </dgm:t>
    </dgm:pt>
    <dgm:pt modelId="{97CDE7BD-2E30-401E-B0AE-CED1464CC503}" type="sibTrans" cxnId="{9E1621EC-019D-4C5C-ACAE-A694A68D53C7}">
      <dgm:prSet/>
      <dgm:spPr/>
      <dgm:t>
        <a:bodyPr/>
        <a:lstStyle/>
        <a:p>
          <a:endParaRPr lang="en-US"/>
        </a:p>
      </dgm:t>
    </dgm:pt>
    <dgm:pt modelId="{42A6146F-3C21-49BC-A814-54D1B3045D80}">
      <dgm:prSet/>
      <dgm:spPr/>
      <dgm:t>
        <a:bodyPr/>
        <a:lstStyle/>
        <a:p>
          <a:r>
            <a:rPr lang="en-US">
              <a:solidFill>
                <a:srgbClr val="FFFFFF"/>
              </a:solidFill>
            </a:rPr>
            <a:t>University budgets contracting through reductions in student enrollment. </a:t>
          </a:r>
        </a:p>
      </dgm:t>
    </dgm:pt>
    <dgm:pt modelId="{DE0B990A-504E-42C4-BD31-DDBDD900C910}" type="parTrans" cxnId="{A90F3D83-FADA-4010-8D80-2642FB702479}">
      <dgm:prSet/>
      <dgm:spPr/>
      <dgm:t>
        <a:bodyPr/>
        <a:lstStyle/>
        <a:p>
          <a:endParaRPr lang="en-US"/>
        </a:p>
      </dgm:t>
    </dgm:pt>
    <dgm:pt modelId="{EDB49514-8F55-4707-A753-4C808AD52051}" type="sibTrans" cxnId="{A90F3D83-FADA-4010-8D80-2642FB702479}">
      <dgm:prSet/>
      <dgm:spPr/>
      <dgm:t>
        <a:bodyPr/>
        <a:lstStyle/>
        <a:p>
          <a:endParaRPr lang="en-US"/>
        </a:p>
      </dgm:t>
    </dgm:pt>
    <dgm:pt modelId="{3C2EAEDE-9B29-4BCE-AC2B-AEA1CFEBDECB}">
      <dgm:prSet/>
      <dgm:spPr/>
      <dgm:t>
        <a:bodyPr/>
        <a:lstStyle/>
        <a:p>
          <a:r>
            <a:rPr lang="en-US">
              <a:solidFill>
                <a:srgbClr val="FFFFFF"/>
              </a:solidFill>
            </a:rPr>
            <a:t>Emerging research institutions (ERIs)  like tribal colleges and universities, are subject to the same compliance requirements as major research universities without the larger infrastructure of R1 institutions.  </a:t>
          </a:r>
        </a:p>
      </dgm:t>
    </dgm:pt>
    <dgm:pt modelId="{3BD90EEB-D920-4714-A4DF-B1867C96D654}" type="parTrans" cxnId="{436D4F73-6748-4229-976F-A5C7714B0F14}">
      <dgm:prSet/>
      <dgm:spPr/>
      <dgm:t>
        <a:bodyPr/>
        <a:lstStyle/>
        <a:p>
          <a:endParaRPr lang="en-US"/>
        </a:p>
      </dgm:t>
    </dgm:pt>
    <dgm:pt modelId="{B0AA084D-5252-43E6-B6F0-55C6D4E3B5C6}" type="sibTrans" cxnId="{436D4F73-6748-4229-976F-A5C7714B0F14}">
      <dgm:prSet/>
      <dgm:spPr/>
      <dgm:t>
        <a:bodyPr/>
        <a:lstStyle/>
        <a:p>
          <a:endParaRPr lang="en-US"/>
        </a:p>
      </dgm:t>
    </dgm:pt>
    <dgm:pt modelId="{F3CDF838-DD8B-F84F-B7C4-1812749C68F7}" type="pres">
      <dgm:prSet presAssocID="{B017DC1C-E227-4B7E-AA6F-383E66DE83CB}" presName="vert0" presStyleCnt="0">
        <dgm:presLayoutVars>
          <dgm:dir/>
          <dgm:animOne val="branch"/>
          <dgm:animLvl val="lvl"/>
        </dgm:presLayoutVars>
      </dgm:prSet>
      <dgm:spPr/>
    </dgm:pt>
    <dgm:pt modelId="{370A5ADD-D121-9645-88BD-3A1427CF0D74}" type="pres">
      <dgm:prSet presAssocID="{4AFBA1A0-DBDE-4F0F-9613-0741E47D265A}" presName="thickLine" presStyleLbl="alignNode1" presStyleIdx="0" presStyleCnt="3"/>
      <dgm:spPr/>
    </dgm:pt>
    <dgm:pt modelId="{4DA8ED7C-5D1D-1545-A529-5239EB375276}" type="pres">
      <dgm:prSet presAssocID="{4AFBA1A0-DBDE-4F0F-9613-0741E47D265A}" presName="horz1" presStyleCnt="0"/>
      <dgm:spPr/>
    </dgm:pt>
    <dgm:pt modelId="{60E3BA94-A48B-AC44-AC97-84DD78E8A92E}" type="pres">
      <dgm:prSet presAssocID="{4AFBA1A0-DBDE-4F0F-9613-0741E47D265A}" presName="tx1" presStyleLbl="revTx" presStyleIdx="0" presStyleCnt="3"/>
      <dgm:spPr/>
    </dgm:pt>
    <dgm:pt modelId="{00E4C16D-938B-BC4A-BAEF-A9D86BFA4A0A}" type="pres">
      <dgm:prSet presAssocID="{4AFBA1A0-DBDE-4F0F-9613-0741E47D265A}" presName="vert1" presStyleCnt="0"/>
      <dgm:spPr/>
    </dgm:pt>
    <dgm:pt modelId="{BD523A35-CF4B-1C46-A6C4-A3BA80006630}" type="pres">
      <dgm:prSet presAssocID="{42A6146F-3C21-49BC-A814-54D1B3045D80}" presName="thickLine" presStyleLbl="alignNode1" presStyleIdx="1" presStyleCnt="3"/>
      <dgm:spPr/>
    </dgm:pt>
    <dgm:pt modelId="{564CCFF4-65D8-E449-BF36-358F18ED1AD7}" type="pres">
      <dgm:prSet presAssocID="{42A6146F-3C21-49BC-A814-54D1B3045D80}" presName="horz1" presStyleCnt="0"/>
      <dgm:spPr/>
    </dgm:pt>
    <dgm:pt modelId="{25AB4B6F-7F6E-5543-ADA3-FFA48B98B50D}" type="pres">
      <dgm:prSet presAssocID="{42A6146F-3C21-49BC-A814-54D1B3045D80}" presName="tx1" presStyleLbl="revTx" presStyleIdx="1" presStyleCnt="3"/>
      <dgm:spPr/>
    </dgm:pt>
    <dgm:pt modelId="{B3EB1257-61BF-5641-A555-4DA5E4DB21D8}" type="pres">
      <dgm:prSet presAssocID="{42A6146F-3C21-49BC-A814-54D1B3045D80}" presName="vert1" presStyleCnt="0"/>
      <dgm:spPr/>
    </dgm:pt>
    <dgm:pt modelId="{B397A93D-6FD9-B64A-871B-811985F796C7}" type="pres">
      <dgm:prSet presAssocID="{3C2EAEDE-9B29-4BCE-AC2B-AEA1CFEBDECB}" presName="thickLine" presStyleLbl="alignNode1" presStyleIdx="2" presStyleCnt="3"/>
      <dgm:spPr/>
    </dgm:pt>
    <dgm:pt modelId="{DAA685F8-6450-8C4E-8283-E9DEF10A7206}" type="pres">
      <dgm:prSet presAssocID="{3C2EAEDE-9B29-4BCE-AC2B-AEA1CFEBDECB}" presName="horz1" presStyleCnt="0"/>
      <dgm:spPr/>
    </dgm:pt>
    <dgm:pt modelId="{4815960B-5788-544C-9DEA-5E598A1F71E0}" type="pres">
      <dgm:prSet presAssocID="{3C2EAEDE-9B29-4BCE-AC2B-AEA1CFEBDECB}" presName="tx1" presStyleLbl="revTx" presStyleIdx="2" presStyleCnt="3"/>
      <dgm:spPr/>
    </dgm:pt>
    <dgm:pt modelId="{175734AF-0D84-B746-BBAF-112083C19D14}" type="pres">
      <dgm:prSet presAssocID="{3C2EAEDE-9B29-4BCE-AC2B-AEA1CFEBDECB}" presName="vert1" presStyleCnt="0"/>
      <dgm:spPr/>
    </dgm:pt>
  </dgm:ptLst>
  <dgm:cxnLst>
    <dgm:cxn modelId="{1F617A5B-6AE0-AA48-92D0-47A62BCC3B4A}" type="presOf" srcId="{4AFBA1A0-DBDE-4F0F-9613-0741E47D265A}" destId="{60E3BA94-A48B-AC44-AC97-84DD78E8A92E}" srcOrd="0" destOrd="0" presId="urn:microsoft.com/office/officeart/2008/layout/LinedList"/>
    <dgm:cxn modelId="{436D4F73-6748-4229-976F-A5C7714B0F14}" srcId="{B017DC1C-E227-4B7E-AA6F-383E66DE83CB}" destId="{3C2EAEDE-9B29-4BCE-AC2B-AEA1CFEBDECB}" srcOrd="2" destOrd="0" parTransId="{3BD90EEB-D920-4714-A4DF-B1867C96D654}" sibTransId="{B0AA084D-5252-43E6-B6F0-55C6D4E3B5C6}"/>
    <dgm:cxn modelId="{1DCA9577-93A2-9648-8715-3361B195539E}" type="presOf" srcId="{3C2EAEDE-9B29-4BCE-AC2B-AEA1CFEBDECB}" destId="{4815960B-5788-544C-9DEA-5E598A1F71E0}" srcOrd="0" destOrd="0" presId="urn:microsoft.com/office/officeart/2008/layout/LinedList"/>
    <dgm:cxn modelId="{A90F3D83-FADA-4010-8D80-2642FB702479}" srcId="{B017DC1C-E227-4B7E-AA6F-383E66DE83CB}" destId="{42A6146F-3C21-49BC-A814-54D1B3045D80}" srcOrd="1" destOrd="0" parTransId="{DE0B990A-504E-42C4-BD31-DDBDD900C910}" sibTransId="{EDB49514-8F55-4707-A753-4C808AD52051}"/>
    <dgm:cxn modelId="{D01AA588-F2B8-6841-941C-E1F4A6122A52}" type="presOf" srcId="{42A6146F-3C21-49BC-A814-54D1B3045D80}" destId="{25AB4B6F-7F6E-5543-ADA3-FFA48B98B50D}" srcOrd="0" destOrd="0" presId="urn:microsoft.com/office/officeart/2008/layout/LinedList"/>
    <dgm:cxn modelId="{D05E4CA3-3992-E642-AEBA-8A8F3062D369}" type="presOf" srcId="{B017DC1C-E227-4B7E-AA6F-383E66DE83CB}" destId="{F3CDF838-DD8B-F84F-B7C4-1812749C68F7}" srcOrd="0" destOrd="0" presId="urn:microsoft.com/office/officeart/2008/layout/LinedList"/>
    <dgm:cxn modelId="{9E1621EC-019D-4C5C-ACAE-A694A68D53C7}" srcId="{B017DC1C-E227-4B7E-AA6F-383E66DE83CB}" destId="{4AFBA1A0-DBDE-4F0F-9613-0741E47D265A}" srcOrd="0" destOrd="0" parTransId="{A89A6A12-0792-432D-9474-8B6AEC08956C}" sibTransId="{97CDE7BD-2E30-401E-B0AE-CED1464CC503}"/>
    <dgm:cxn modelId="{B306766F-6E62-D74C-AC40-99E46B6FC6BD}" type="presParOf" srcId="{F3CDF838-DD8B-F84F-B7C4-1812749C68F7}" destId="{370A5ADD-D121-9645-88BD-3A1427CF0D74}" srcOrd="0" destOrd="0" presId="urn:microsoft.com/office/officeart/2008/layout/LinedList"/>
    <dgm:cxn modelId="{E4FE54FC-01D8-C64B-A8CD-88D88B869EDC}" type="presParOf" srcId="{F3CDF838-DD8B-F84F-B7C4-1812749C68F7}" destId="{4DA8ED7C-5D1D-1545-A529-5239EB375276}" srcOrd="1" destOrd="0" presId="urn:microsoft.com/office/officeart/2008/layout/LinedList"/>
    <dgm:cxn modelId="{31499268-F0CE-C444-B2E4-90091E9603FE}" type="presParOf" srcId="{4DA8ED7C-5D1D-1545-A529-5239EB375276}" destId="{60E3BA94-A48B-AC44-AC97-84DD78E8A92E}" srcOrd="0" destOrd="0" presId="urn:microsoft.com/office/officeart/2008/layout/LinedList"/>
    <dgm:cxn modelId="{A2A0B484-49A1-EE40-8299-39817C02A61D}" type="presParOf" srcId="{4DA8ED7C-5D1D-1545-A529-5239EB375276}" destId="{00E4C16D-938B-BC4A-BAEF-A9D86BFA4A0A}" srcOrd="1" destOrd="0" presId="urn:microsoft.com/office/officeart/2008/layout/LinedList"/>
    <dgm:cxn modelId="{B5CDB2B8-68AA-9449-9FF5-BFEF57002C8D}" type="presParOf" srcId="{F3CDF838-DD8B-F84F-B7C4-1812749C68F7}" destId="{BD523A35-CF4B-1C46-A6C4-A3BA80006630}" srcOrd="2" destOrd="0" presId="urn:microsoft.com/office/officeart/2008/layout/LinedList"/>
    <dgm:cxn modelId="{F1DB7950-1B2F-634B-89AA-02DAC500BCFF}" type="presParOf" srcId="{F3CDF838-DD8B-F84F-B7C4-1812749C68F7}" destId="{564CCFF4-65D8-E449-BF36-358F18ED1AD7}" srcOrd="3" destOrd="0" presId="urn:microsoft.com/office/officeart/2008/layout/LinedList"/>
    <dgm:cxn modelId="{79BEBD5B-B20C-0C4E-9143-CFA9E48FE4F8}" type="presParOf" srcId="{564CCFF4-65D8-E449-BF36-358F18ED1AD7}" destId="{25AB4B6F-7F6E-5543-ADA3-FFA48B98B50D}" srcOrd="0" destOrd="0" presId="urn:microsoft.com/office/officeart/2008/layout/LinedList"/>
    <dgm:cxn modelId="{C604B01A-24A4-C34F-9650-E24FA890874C}" type="presParOf" srcId="{564CCFF4-65D8-E449-BF36-358F18ED1AD7}" destId="{B3EB1257-61BF-5641-A555-4DA5E4DB21D8}" srcOrd="1" destOrd="0" presId="urn:microsoft.com/office/officeart/2008/layout/LinedList"/>
    <dgm:cxn modelId="{5F942E1B-3A33-6348-8BFA-4A68ACCB99C7}" type="presParOf" srcId="{F3CDF838-DD8B-F84F-B7C4-1812749C68F7}" destId="{B397A93D-6FD9-B64A-871B-811985F796C7}" srcOrd="4" destOrd="0" presId="urn:microsoft.com/office/officeart/2008/layout/LinedList"/>
    <dgm:cxn modelId="{072BF96E-A8E7-B942-BA2A-90D20E2635B5}" type="presParOf" srcId="{F3CDF838-DD8B-F84F-B7C4-1812749C68F7}" destId="{DAA685F8-6450-8C4E-8283-E9DEF10A7206}" srcOrd="5" destOrd="0" presId="urn:microsoft.com/office/officeart/2008/layout/LinedList"/>
    <dgm:cxn modelId="{44FFB457-500A-6F45-A607-0480FFCBCB66}" type="presParOf" srcId="{DAA685F8-6450-8C4E-8283-E9DEF10A7206}" destId="{4815960B-5788-544C-9DEA-5E598A1F71E0}" srcOrd="0" destOrd="0" presId="urn:microsoft.com/office/officeart/2008/layout/LinedList"/>
    <dgm:cxn modelId="{6AC5A851-B408-C149-A123-BCCB284DFCE3}" type="presParOf" srcId="{DAA685F8-6450-8C4E-8283-E9DEF10A7206}" destId="{175734AF-0D84-B746-BBAF-112083C19D1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0A5ADD-D121-9645-88BD-3A1427CF0D74}">
      <dsp:nvSpPr>
        <dsp:cNvPr id="0" name=""/>
        <dsp:cNvSpPr/>
      </dsp:nvSpPr>
      <dsp:spPr>
        <a:xfrm>
          <a:off x="0" y="2953"/>
          <a:ext cx="7688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E3BA94-A48B-AC44-AC97-84DD78E8A92E}">
      <dsp:nvSpPr>
        <dsp:cNvPr id="0" name=""/>
        <dsp:cNvSpPr/>
      </dsp:nvSpPr>
      <dsp:spPr>
        <a:xfrm>
          <a:off x="0" y="2953"/>
          <a:ext cx="7688495" cy="2013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solidFill>
                <a:srgbClr val="FFFFFF"/>
              </a:solidFill>
            </a:rPr>
            <a:t>More Principal Investigators under pressure to increase external funding, who expect more administrative support </a:t>
          </a:r>
        </a:p>
      </dsp:txBody>
      <dsp:txXfrm>
        <a:off x="0" y="2953"/>
        <a:ext cx="7688495" cy="2013976"/>
      </dsp:txXfrm>
    </dsp:sp>
    <dsp:sp modelId="{BD523A35-CF4B-1C46-A6C4-A3BA80006630}">
      <dsp:nvSpPr>
        <dsp:cNvPr id="0" name=""/>
        <dsp:cNvSpPr/>
      </dsp:nvSpPr>
      <dsp:spPr>
        <a:xfrm>
          <a:off x="0" y="2016929"/>
          <a:ext cx="7688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AB4B6F-7F6E-5543-ADA3-FFA48B98B50D}">
      <dsp:nvSpPr>
        <dsp:cNvPr id="0" name=""/>
        <dsp:cNvSpPr/>
      </dsp:nvSpPr>
      <dsp:spPr>
        <a:xfrm>
          <a:off x="0" y="2016929"/>
          <a:ext cx="7688495" cy="2013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solidFill>
                <a:srgbClr val="FFFFFF"/>
              </a:solidFill>
            </a:rPr>
            <a:t>University budgets contracting through reductions in student enrollment. </a:t>
          </a:r>
        </a:p>
      </dsp:txBody>
      <dsp:txXfrm>
        <a:off x="0" y="2016929"/>
        <a:ext cx="7688495" cy="2013976"/>
      </dsp:txXfrm>
    </dsp:sp>
    <dsp:sp modelId="{B397A93D-6FD9-B64A-871B-811985F796C7}">
      <dsp:nvSpPr>
        <dsp:cNvPr id="0" name=""/>
        <dsp:cNvSpPr/>
      </dsp:nvSpPr>
      <dsp:spPr>
        <a:xfrm>
          <a:off x="0" y="4030906"/>
          <a:ext cx="768849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960B-5788-544C-9DEA-5E598A1F71E0}">
      <dsp:nvSpPr>
        <dsp:cNvPr id="0" name=""/>
        <dsp:cNvSpPr/>
      </dsp:nvSpPr>
      <dsp:spPr>
        <a:xfrm>
          <a:off x="0" y="4030906"/>
          <a:ext cx="7688495" cy="2013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solidFill>
                <a:srgbClr val="FFFFFF"/>
              </a:solidFill>
            </a:rPr>
            <a:t>Emerging research institutions (ERIs)  like tribal colleges and universities, are subject to the same compliance requirements as major research universities without the larger infrastructure of R1 institutions.  </a:t>
          </a:r>
        </a:p>
      </dsp:txBody>
      <dsp:txXfrm>
        <a:off x="0" y="4030906"/>
        <a:ext cx="7688495" cy="201397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233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997678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University research administrators report an overwhelming workload and a high degree of burnout (Strom, 2024; </a:t>
            </a:r>
            <a:r>
              <a:rPr lang="en-US" sz="1200" b="0" i="0" kern="1200" dirty="0" err="1">
                <a:solidFill>
                  <a:schemeClr val="tx1"/>
                </a:solidFill>
                <a:effectLst/>
                <a:latin typeface="+mn-lt"/>
                <a:ea typeface="+mn-ea"/>
                <a:cs typeface="+mn-cs"/>
              </a:rPr>
              <a:t>Tabakakis</a:t>
            </a:r>
            <a:r>
              <a:rPr lang="en-US" sz="1200" b="0" i="0" kern="1200" dirty="0">
                <a:solidFill>
                  <a:schemeClr val="tx1"/>
                </a:solidFill>
                <a:effectLst/>
                <a:latin typeface="+mn-lt"/>
                <a:ea typeface="+mn-ea"/>
                <a:cs typeface="+mn-cs"/>
              </a:rPr>
              <a:t> et al., 2020). These challenges are not only personal but also impact the institution, as workload and stress have a negative impact on staff retention (Woodward &amp; Evans, 2025).</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2</a:t>
            </a:fld>
            <a:endParaRPr lang="en-US"/>
          </a:p>
        </p:txBody>
      </p:sp>
    </p:spTree>
    <p:extLst>
      <p:ext uri="{BB962C8B-B14F-4D97-AF65-F5344CB8AC3E}">
        <p14:creationId xmlns:p14="http://schemas.microsoft.com/office/powerpoint/2010/main" val="3498896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From 2012 to 2018, the percentage of time that PIs estimated they spent on research administration rather than conducting active research increased from was 42% to 44% (Schneider, 2020). The field is only becoming more complex. From 1991 to 2025, the Council on Governmental Relations (2026), identified 326 new or updated federal requirements,</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3</a:t>
            </a:fld>
            <a:endParaRPr lang="en-US"/>
          </a:p>
        </p:txBody>
      </p:sp>
    </p:spTree>
    <p:extLst>
      <p:ext uri="{BB962C8B-B14F-4D97-AF65-F5344CB8AC3E}">
        <p14:creationId xmlns:p14="http://schemas.microsoft.com/office/powerpoint/2010/main" val="1926834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Research administrators are squeezed between Principal Investigators under pressure to increase external funding, who expect more administrative support (Schiller and </a:t>
            </a:r>
            <a:r>
              <a:rPr lang="en-US" sz="1200" b="0" i="0" kern="1200" dirty="0" err="1">
                <a:solidFill>
                  <a:schemeClr val="tx1"/>
                </a:solidFill>
                <a:effectLst/>
                <a:latin typeface="+mn-lt"/>
                <a:ea typeface="+mn-ea"/>
                <a:cs typeface="+mn-cs"/>
              </a:rPr>
              <a:t>LeMire</a:t>
            </a:r>
            <a:r>
              <a:rPr lang="en-US" sz="1200" b="0" i="0" kern="1200" dirty="0">
                <a:solidFill>
                  <a:schemeClr val="tx1"/>
                </a:solidFill>
                <a:effectLst/>
                <a:latin typeface="+mn-lt"/>
                <a:ea typeface="+mn-ea"/>
                <a:cs typeface="+mn-cs"/>
              </a:rPr>
              <a:t>, 2023) and university budgets which are contracting through reductions in student enrollment. This pressure is an even greater challenge for emerging research institutions (ERIs) which are subject to the same compliance requirements as major research universities without the larger infrastructure of R1 institutions.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4</a:t>
            </a:fld>
            <a:endParaRPr lang="en-US"/>
          </a:p>
        </p:txBody>
      </p:sp>
    </p:spTree>
    <p:extLst>
      <p:ext uri="{BB962C8B-B14F-4D97-AF65-F5344CB8AC3E}">
        <p14:creationId xmlns:p14="http://schemas.microsoft.com/office/powerpoint/2010/main" val="3198014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Generative artificial intelligence offers one possible solution, but its adoption is still in the early stage.  As of 2025, across all industries, 62% percent of organizations using AI stated they were at the experimental or piloting stage and of the one-third that reported scaling AI integration, nearly all were doing so for only one or two business functions (Singla et al., 2025). With the return on investment still uncertain, although there is potential benefit in increasing productivity in research administration, ERIs are reluctant to risk significant resources in scaling this new technology (Ruediger et al., 2026). I</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7</a:t>
            </a:fld>
            <a:endParaRPr lang="en-US"/>
          </a:p>
        </p:txBody>
      </p:sp>
    </p:spTree>
    <p:extLst>
      <p:ext uri="{BB962C8B-B14F-4D97-AF65-F5344CB8AC3E}">
        <p14:creationId xmlns:p14="http://schemas.microsoft.com/office/powerpoint/2010/main" val="4278818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addition to cost issues, concerns regarding data security and ability to comply with legal standards increase research administrators’ skepticism of artificial intelligence applications. This skepticism is well-placed; in 2024, there were 59 new AI-related regulations introduced from 42 agencies, double the number in 2023 (</a:t>
            </a:r>
            <a:r>
              <a:rPr lang="en-US" sz="1200" b="0" i="0" kern="1200" dirty="0" err="1">
                <a:solidFill>
                  <a:schemeClr val="tx1"/>
                </a:solidFill>
                <a:effectLst/>
                <a:latin typeface="+mn-lt"/>
                <a:ea typeface="+mn-ea"/>
                <a:cs typeface="+mn-cs"/>
              </a:rPr>
              <a:t>Maslej</a:t>
            </a:r>
            <a:r>
              <a:rPr lang="en-US" sz="1200" b="0" i="0" kern="1200" dirty="0">
                <a:solidFill>
                  <a:schemeClr val="tx1"/>
                </a:solidFill>
                <a:effectLst/>
                <a:latin typeface="+mn-lt"/>
                <a:ea typeface="+mn-ea"/>
                <a:cs typeface="+mn-cs"/>
              </a:rPr>
              <a:t> et al., 2025). Compounding issues of cost, privacy and regulations is the problem of “hallucinations”, a euphemism for false responses. </a:t>
            </a:r>
            <a:r>
              <a:rPr lang="en-US" sz="1200" b="0" i="0" kern="1200" dirty="0" err="1">
                <a:solidFill>
                  <a:schemeClr val="tx1"/>
                </a:solidFill>
                <a:effectLst/>
                <a:latin typeface="+mn-lt"/>
                <a:ea typeface="+mn-ea"/>
                <a:cs typeface="+mn-cs"/>
              </a:rPr>
              <a:t>Shojaee</a:t>
            </a:r>
            <a:r>
              <a:rPr lang="en-US" sz="1200" b="0" i="0" kern="1200" dirty="0">
                <a:solidFill>
                  <a:schemeClr val="tx1"/>
                </a:solidFill>
                <a:effectLst/>
                <a:latin typeface="+mn-lt"/>
                <a:ea typeface="+mn-ea"/>
                <a:cs typeface="+mn-cs"/>
              </a:rPr>
              <a:t> et al. (2025) found that both large language models and large reasoning models completely collapse under conditions of high complexity. With problems of low complexity, LLMs had a near 100% of accuracy with a high token budget, with medium complexity. problems, the probability of a correct response dropped to 20% and with highly complex problems, to near zero.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8</a:t>
            </a:fld>
            <a:endParaRPr lang="en-US"/>
          </a:p>
        </p:txBody>
      </p:sp>
    </p:spTree>
    <p:extLst>
      <p:ext uri="{BB962C8B-B14F-4D97-AF65-F5344CB8AC3E}">
        <p14:creationId xmlns:p14="http://schemas.microsoft.com/office/powerpoint/2010/main" val="1505233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Research suggests that lack of skepticism of results of generative artificial intelligence can be problematic. Marcoccia, Quattrociocchi and Capraro (2026) found that participants provided with incorrect information produced by generative AI were significantly less likely to respond that they didn’t know the answer than when AI was unavailable. With AI available, respondents expressed greater confidence in their answers, gave a far greater proportion of incorrect answers. They were more often confidently wrong.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9</a:t>
            </a:fld>
            <a:endParaRPr lang="en-US"/>
          </a:p>
        </p:txBody>
      </p:sp>
    </p:spTree>
    <p:extLst>
      <p:ext uri="{BB962C8B-B14F-4D97-AF65-F5344CB8AC3E}">
        <p14:creationId xmlns:p14="http://schemas.microsoft.com/office/powerpoint/2010/main" val="3717009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Generative artificial intelligence can be the solution to excessive and increasing demands on research administrators, when intelligently applied. In panel discussions, experienced administrators advocated for information on specific use cases for generative artificial intelligence (Ruediger et al., 2026).  Hence - this session</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10</a:t>
            </a:fld>
            <a:endParaRPr lang="en-US"/>
          </a:p>
        </p:txBody>
      </p:sp>
    </p:spTree>
    <p:extLst>
      <p:ext uri="{BB962C8B-B14F-4D97-AF65-F5344CB8AC3E}">
        <p14:creationId xmlns:p14="http://schemas.microsoft.com/office/powerpoint/2010/main" val="87297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TaMPER framework proposes five steps in effective research administration; defining the task, selecting a model, prompting, evaluation and reporting (AI for Research Administration, 2026).  l was used.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11</a:t>
            </a:fld>
            <a:endParaRPr lang="en-US"/>
          </a:p>
        </p:txBody>
      </p:sp>
    </p:spTree>
    <p:extLst>
      <p:ext uri="{BB962C8B-B14F-4D97-AF65-F5344CB8AC3E}">
        <p14:creationId xmlns:p14="http://schemas.microsoft.com/office/powerpoint/2010/main" val="159918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Even though this was listed in the TaMPER framework as #2, Except where noted below, models used were Gemini Pro 3.2 and Microsoft Copilot, which relies on GPT 5.1 /5.2. These models were chosen as those licensed by our respective institutions.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12</a:t>
            </a:fld>
            <a:endParaRPr lang="en-US"/>
          </a:p>
        </p:txBody>
      </p:sp>
    </p:spTree>
    <p:extLst>
      <p:ext uri="{BB962C8B-B14F-4D97-AF65-F5344CB8AC3E}">
        <p14:creationId xmlns:p14="http://schemas.microsoft.com/office/powerpoint/2010/main" val="2609171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We present applications of AI at three institutions; a tribal college, primarily undergraduate institution and a large R1 university</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13</a:t>
            </a:fld>
            <a:endParaRPr lang="en-US"/>
          </a:p>
        </p:txBody>
      </p:sp>
    </p:spTree>
    <p:extLst>
      <p:ext uri="{BB962C8B-B14F-4D97-AF65-F5344CB8AC3E}">
        <p14:creationId xmlns:p14="http://schemas.microsoft.com/office/powerpoint/2010/main" val="187142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Across the three institutions, exploration of uses of generative artificial intelligence (AI) can be summarized into four broad categories. Effective examples fit into four categories: </a:t>
            </a:r>
          </a:p>
          <a:p>
            <a:r>
              <a:rPr lang="en-US" dirty="0"/>
              <a:t>“AI-assisted programming” of  “write once, run forever” programs: Write code to automate tasks, e.g., time and effort reporting and qualitative data collection for progress reports. This is not ‘create a macro’, but rather, requires multiple prompts and knowledge of both data and task requirements. We distinguish between AI-assisted coding and vibe-coding, not having found the latter to be effective. </a:t>
            </a:r>
          </a:p>
          <a:p>
            <a:r>
              <a:rPr lang="en-US" dirty="0"/>
              <a:t>Digital intern: automation of clerical tasks such as creating a reference list, formatting statistical output into a desired report format or creating graphics for publications </a:t>
            </a:r>
          </a:p>
          <a:p>
            <a:r>
              <a:rPr lang="en-US" dirty="0"/>
              <a:t>AI Tutor: </a:t>
            </a:r>
            <a:r>
              <a:rPr lang="en-US" dirty="0" err="1"/>
              <a:t>NotebookLM</a:t>
            </a:r>
            <a:r>
              <a:rPr lang="en-US" dirty="0"/>
              <a:t> was used for training, from onboarding new staff to providing PIs a customized AI agent for grants management </a:t>
            </a:r>
          </a:p>
          <a:p>
            <a:r>
              <a:rPr lang="en-US" dirty="0"/>
              <a:t>“Human in the loop required”: These uses begin with AI but require significant human review, for example, uploading a proposal and request for proposal instructions, then asking for suggestions on topics or sections that need augmentation</a:t>
            </a:r>
          </a:p>
          <a:p>
            <a:endParaRPr lang="en-US" dirty="0"/>
          </a:p>
          <a:p>
            <a:r>
              <a:rPr lang="en-US" dirty="0"/>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14</a:t>
            </a:fld>
            <a:endParaRPr lang="en-US"/>
          </a:p>
        </p:txBody>
      </p:sp>
    </p:spTree>
    <p:extLst>
      <p:ext uri="{BB962C8B-B14F-4D97-AF65-F5344CB8AC3E}">
        <p14:creationId xmlns:p14="http://schemas.microsoft.com/office/powerpoint/2010/main" val="3918213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a:p>
            <a:r>
              <a:rPr lang="en-US"/>
              <a:t>These are programs to handle management tasks, which are written by AI and become part of the research administration process. Vibe-coding is defined as (Fawzy, Tahir  &amp; Blincoe, 2025) creating code via AI-prompting and trial and error, without understanding the underlying code.  As discussed in a subsequent section, we have not found vibe-coding to be an effective means of increasing productivity in research administration.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15</a:t>
            </a:fld>
            <a:endParaRPr lang="en-US"/>
          </a:p>
        </p:txBody>
      </p:sp>
    </p:spTree>
    <p:extLst>
      <p:ext uri="{BB962C8B-B14F-4D97-AF65-F5344CB8AC3E}">
        <p14:creationId xmlns:p14="http://schemas.microsoft.com/office/powerpoint/2010/main" val="2611804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Consistent with AI for Research Administration’s (2026) injunction to define the task and Shojaee et al. (2025) results that LLMs fail in highly complex conditions, we found an essential first step in effective AI-assisted coding was to break research administration needs into small blocks. Best practices include specific prompts, a detailed knowledge of the task requirements and a basic understanding of the language. This is best done in small blocks, that is, a program for finding duplicate emails across lists collected at various conferences, another program for finding all of the documents that have been updated or added since the last annual report and writing those filenames and links to a spreadsheet.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16</a:t>
            </a:fld>
            <a:endParaRPr lang="en-US"/>
          </a:p>
        </p:txBody>
      </p:sp>
    </p:spTree>
    <p:extLst>
      <p:ext uri="{BB962C8B-B14F-4D97-AF65-F5344CB8AC3E}">
        <p14:creationId xmlns:p14="http://schemas.microsoft.com/office/powerpoint/2010/main" val="2851027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don’t know, now you know, this is an important and time intensive task in research administration, tracking the effort a PI expends on each individual grant , budgeting and paying that appropriately.</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17</a:t>
            </a:fld>
            <a:endParaRPr lang="en-US"/>
          </a:p>
        </p:txBody>
      </p:sp>
    </p:spTree>
    <p:extLst>
      <p:ext uri="{BB962C8B-B14F-4D97-AF65-F5344CB8AC3E}">
        <p14:creationId xmlns:p14="http://schemas.microsoft.com/office/powerpoint/2010/main" val="2663226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specificity&gt; She lays out the name of each sheet in the worksheet, the exact columns in each sheet. Remember step 2 here. It comes up later.</a:t>
            </a:r>
          </a:p>
        </p:txBody>
      </p:sp>
      <p:sp>
        <p:nvSpPr>
          <p:cNvPr id="4" name="Slide Number Placeholder 3"/>
          <p:cNvSpPr>
            <a:spLocks noGrp="1"/>
          </p:cNvSpPr>
          <p:nvPr>
            <p:ph type="sldNum" sz="quarter" idx="5"/>
          </p:nvPr>
        </p:nvSpPr>
        <p:spPr/>
        <p:txBody>
          <a:bodyPr/>
          <a:lstStyle/>
          <a:p>
            <a:fld id="{4F9091CA-B049-DA48-9A01-DF0FCE8FCFE8}" type="slidenum">
              <a:rPr lang="en-US" smtClean="0"/>
              <a:t>18</a:t>
            </a:fld>
            <a:endParaRPr lang="en-US"/>
          </a:p>
        </p:txBody>
      </p:sp>
    </p:spTree>
    <p:extLst>
      <p:ext uri="{BB962C8B-B14F-4D97-AF65-F5344CB8AC3E}">
        <p14:creationId xmlns:p14="http://schemas.microsoft.com/office/powerpoint/2010/main" val="960593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she gives the sheet name and column name. She specifies what to do if a specific column is not found. She doesn’t assume that the AI model is going to apply the lookup from step 2</a:t>
            </a:r>
          </a:p>
        </p:txBody>
      </p:sp>
      <p:sp>
        <p:nvSpPr>
          <p:cNvPr id="4" name="Slide Number Placeholder 3"/>
          <p:cNvSpPr>
            <a:spLocks noGrp="1"/>
          </p:cNvSpPr>
          <p:nvPr>
            <p:ph type="sldNum" sz="quarter" idx="5"/>
          </p:nvPr>
        </p:nvSpPr>
        <p:spPr/>
        <p:txBody>
          <a:bodyPr/>
          <a:lstStyle/>
          <a:p>
            <a:fld id="{4F9091CA-B049-DA48-9A01-DF0FCE8FCFE8}" type="slidenum">
              <a:rPr lang="en-US" smtClean="0"/>
              <a:t>19</a:t>
            </a:fld>
            <a:endParaRPr lang="en-US"/>
          </a:p>
        </p:txBody>
      </p:sp>
    </p:spTree>
    <p:extLst>
      <p:ext uri="{BB962C8B-B14F-4D97-AF65-F5344CB8AC3E}">
        <p14:creationId xmlns:p14="http://schemas.microsoft.com/office/powerpoint/2010/main" val="2710027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show result – </a:t>
            </a:r>
            <a:r>
              <a:rPr lang="en-US" dirty="0" err="1"/>
              <a:t>genAI</a:t>
            </a:r>
            <a:r>
              <a:rPr lang="en-US" dirty="0"/>
              <a:t> test macro and results</a:t>
            </a:r>
          </a:p>
        </p:txBody>
      </p:sp>
      <p:sp>
        <p:nvSpPr>
          <p:cNvPr id="4" name="Slide Number Placeholder 3"/>
          <p:cNvSpPr>
            <a:spLocks noGrp="1"/>
          </p:cNvSpPr>
          <p:nvPr>
            <p:ph type="sldNum" sz="quarter" idx="5"/>
          </p:nvPr>
        </p:nvSpPr>
        <p:spPr/>
        <p:txBody>
          <a:bodyPr/>
          <a:lstStyle/>
          <a:p>
            <a:fld id="{4F9091CA-B049-DA48-9A01-DF0FCE8FCFE8}" type="slidenum">
              <a:rPr lang="en-US" smtClean="0"/>
              <a:t>21</a:t>
            </a:fld>
            <a:endParaRPr lang="en-US"/>
          </a:p>
        </p:txBody>
      </p:sp>
    </p:spTree>
    <p:extLst>
      <p:ext uri="{BB962C8B-B14F-4D97-AF65-F5344CB8AC3E}">
        <p14:creationId xmlns:p14="http://schemas.microsoft.com/office/powerpoint/2010/main" val="1203377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task: A shared Google drive folder contains folders and subfolders that have files related to a project. The research administrator would like a single spreadsheet with name, link and last updated date, including only documents added or updated within a given time frame. This saves substantial time in project evaluation by instantly providing a file with links to all relevant documents to review.  The initial program required 15 prompts, but still saved me time. Results include a spreadsheet with document name, URL location and date of last update.  </a:t>
            </a:r>
          </a:p>
          <a:p>
            <a:r>
              <a:rPr lang="en-US"/>
              <a:t> </a:t>
            </a:r>
          </a:p>
          <a:p>
            <a:endParaRPr lang="en-US"/>
          </a:p>
          <a:p>
            <a:r>
              <a:rPr lang="en-US"/>
              <a:t>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22</a:t>
            </a:fld>
            <a:endParaRPr lang="en-US"/>
          </a:p>
        </p:txBody>
      </p:sp>
    </p:spTree>
    <p:extLst>
      <p:ext uri="{BB962C8B-B14F-4D97-AF65-F5344CB8AC3E}">
        <p14:creationId xmlns:p14="http://schemas.microsoft.com/office/powerpoint/2010/main" val="814408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Why 15 prompts? This ties back to the TAMPER first step of defining the task.  Why did I run into problems? </a:t>
            </a:r>
          </a:p>
          <a:p>
            <a:pPr lvl="0" rtl="0" fontAlgn="base"/>
            <a:r>
              <a:rPr lang="en-US" sz="1200" b="0" i="0" kern="1200" dirty="0">
                <a:solidFill>
                  <a:schemeClr val="tx1"/>
                </a:solidFill>
                <a:effectLst/>
                <a:latin typeface="+mn-lt"/>
                <a:ea typeface="+mn-ea"/>
                <a:cs typeface="+mn-cs"/>
              </a:rPr>
              <a:t>My prompt said to read all of the files and in all subfolders. It did not specify that there could be folders in the subfolders. It was trying to read everything in the subfolders as files and it gave me an error. </a:t>
            </a:r>
          </a:p>
          <a:p>
            <a:pPr lvl="0" rtl="0" fontAlgn="base"/>
            <a:r>
              <a:rPr lang="en-US" sz="1200" b="0" i="0" kern="1200" dirty="0">
                <a:solidFill>
                  <a:schemeClr val="tx1"/>
                </a:solidFill>
                <a:effectLst/>
                <a:latin typeface="+mn-lt"/>
                <a:ea typeface="+mn-ea"/>
                <a:cs typeface="+mn-cs"/>
              </a:rPr>
              <a:t>My second prompt pasted in the error and Gemini suggested the problem was the folder ID was incorrect (it was not) </a:t>
            </a:r>
          </a:p>
          <a:p>
            <a:pPr lvl="0" rtl="0" fontAlgn="base"/>
            <a:r>
              <a:rPr lang="en-US" sz="1200" b="0" i="0" kern="1200" dirty="0">
                <a:solidFill>
                  <a:schemeClr val="tx1"/>
                </a:solidFill>
                <a:effectLst/>
                <a:latin typeface="+mn-lt"/>
                <a:ea typeface="+mn-ea"/>
                <a:cs typeface="+mn-cs"/>
              </a:rPr>
              <a:t>PROMPT 6 (okay, I skipped a few): This is what the script should do: 1. Look in each subfolder in the folder provided for files with a URL that is not already in the sheet.  2. Add a row for each file with data for name, last updated , type and URL 3. If the subfolder has a folder, look in that subfolder for files.  4. This should be recursive, that is, look in subfolders of subfolders if necessary </a:t>
            </a: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24</a:t>
            </a:fld>
            <a:endParaRPr lang="en-US"/>
          </a:p>
        </p:txBody>
      </p:sp>
    </p:spTree>
    <p:extLst>
      <p:ext uri="{BB962C8B-B14F-4D97-AF65-F5344CB8AC3E}">
        <p14:creationId xmlns:p14="http://schemas.microsoft.com/office/powerpoint/2010/main" val="336403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022F4-1EA4-620E-BBBC-760D2CCE4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C0DA06-AD6F-EFEB-730C-47B100EBB0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66102-38FB-4A3D-D5AB-702B96E61F7C}"/>
              </a:ext>
            </a:extLst>
          </p:cNvPr>
          <p:cNvSpPr>
            <a:spLocks noGrp="1"/>
          </p:cNvSpPr>
          <p:nvPr>
            <p:ph type="body" idx="1"/>
          </p:nvPr>
        </p:nvSpPr>
        <p:spPr/>
        <p:txBody>
          <a:bodyPr/>
          <a:lstStyle/>
          <a:p>
            <a:r>
              <a:rPr lang="en-US"/>
              <a:t>PROMPT 15 After multiple failed attempts at recursive processing, it identified the error being caused by the folder including shortcuts as well as files and folders. I wanted those ignored since these were just shortcuts to some of the nested files.  </a:t>
            </a:r>
          </a:p>
          <a:p>
            <a:endParaRPr lang="en-US"/>
          </a:p>
          <a:p>
            <a:r>
              <a:rPr lang="en-US"/>
              <a:t> </a:t>
            </a:r>
          </a:p>
          <a:p>
            <a:endParaRPr lang="en-US"/>
          </a:p>
          <a:p>
            <a:r>
              <a:rPr lang="en-US"/>
              <a:t>[Visual source: AI-generated conceptual pictogram, added for illustration. Not a factual depiction.]</a:t>
            </a:r>
          </a:p>
        </p:txBody>
      </p:sp>
      <p:sp>
        <p:nvSpPr>
          <p:cNvPr id="4" name="Slide Number Placeholder 3">
            <a:extLst>
              <a:ext uri="{FF2B5EF4-FFF2-40B4-BE49-F238E27FC236}">
                <a16:creationId xmlns:a16="http://schemas.microsoft.com/office/drawing/2014/main" id="{4E6FBDAF-94B0-B845-419B-7604DFDE6B30}"/>
              </a:ext>
            </a:extLst>
          </p:cNvPr>
          <p:cNvSpPr>
            <a:spLocks noGrp="1"/>
          </p:cNvSpPr>
          <p:nvPr>
            <p:ph type="sldNum" sz="quarter" idx="5"/>
          </p:nvPr>
        </p:nvSpPr>
        <p:spPr/>
        <p:txBody>
          <a:bodyPr/>
          <a:lstStyle/>
          <a:p>
            <a:fld id="{4F9091CA-B049-DA48-9A01-DF0FCE8FCFE8}" type="slidenum">
              <a:rPr lang="en-US" smtClean="0"/>
              <a:t>25</a:t>
            </a:fld>
            <a:endParaRPr lang="en-US"/>
          </a:p>
        </p:txBody>
      </p:sp>
    </p:spTree>
    <p:extLst>
      <p:ext uri="{BB962C8B-B14F-4D97-AF65-F5344CB8AC3E}">
        <p14:creationId xmlns:p14="http://schemas.microsoft.com/office/powerpoint/2010/main" val="2723100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take-aways </a:t>
            </a:r>
          </a:p>
          <a:p>
            <a:r>
              <a:rPr lang="en-US"/>
              <a:t> </a:t>
            </a:r>
          </a:p>
          <a:p>
            <a:r>
              <a:rPr lang="en-US"/>
              <a:t>NOTHING IS OBVIOUS TO A COMPUTER. As a human, you may think, “Of course I want all of the files in the subfolders as well. If you didn’t specify that, you may not get it. Be specific about the structure of your data. You may not be thinking about type of item, whether it is a file, folder or shortcut as data, but that can make a difference </a:t>
            </a:r>
          </a:p>
          <a:p>
            <a:r>
              <a:rPr lang="en-US"/>
              <a:t>Learn from and save your successful prompts. You’d think this would be obvious but I don’t always remember to do it.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26</a:t>
            </a:fld>
            <a:endParaRPr lang="en-US"/>
          </a:p>
        </p:txBody>
      </p:sp>
    </p:spTree>
    <p:extLst>
      <p:ext uri="{BB962C8B-B14F-4D97-AF65-F5344CB8AC3E}">
        <p14:creationId xmlns:p14="http://schemas.microsoft.com/office/powerpoint/2010/main" val="7583715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 specifics I added after the first prompt</a:t>
            </a:r>
          </a:p>
        </p:txBody>
      </p:sp>
      <p:sp>
        <p:nvSpPr>
          <p:cNvPr id="4" name="Slide Number Placeholder 3"/>
          <p:cNvSpPr>
            <a:spLocks noGrp="1"/>
          </p:cNvSpPr>
          <p:nvPr>
            <p:ph type="sldNum" sz="quarter" idx="5"/>
          </p:nvPr>
        </p:nvSpPr>
        <p:spPr/>
        <p:txBody>
          <a:bodyPr/>
          <a:lstStyle/>
          <a:p>
            <a:fld id="{4F9091CA-B049-DA48-9A01-DF0FCE8FCFE8}" type="slidenum">
              <a:rPr lang="en-US" smtClean="0"/>
              <a:t>27</a:t>
            </a:fld>
            <a:endParaRPr lang="en-US"/>
          </a:p>
        </p:txBody>
      </p:sp>
    </p:spTree>
    <p:extLst>
      <p:ext uri="{BB962C8B-B14F-4D97-AF65-F5344CB8AC3E}">
        <p14:creationId xmlns:p14="http://schemas.microsoft.com/office/powerpoint/2010/main" val="2411629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fontAlgn="base">
              <a:buFont typeface="Arial" panose="020B0604020202020204" pitchFamily="34" charset="0"/>
              <a:buChar char="•"/>
            </a:pPr>
            <a:r>
              <a:rPr lang="en-US" dirty="0"/>
              <a:t>A Google apps script was written to remove duplicates across files. Because I don’t trust AI implicitly, I had the script highlight the duplicates in AI in red.  </a:t>
            </a:r>
          </a:p>
          <a:p>
            <a:pPr marL="228600" lvl="0" indent="-228600" fontAlgn="base">
              <a:buFont typeface="Arial" panose="020B0604020202020204" pitchFamily="34" charset="0"/>
              <a:buChar char="•"/>
            </a:pPr>
            <a:r>
              <a:rPr lang="en-US" dirty="0"/>
              <a:t>Also, I deliberately entered two duplicate IDs in a file to test whether the program was working and put the files with the duplicates and then a couple of other small test files in a folder. If the program was working, it would show only those two duplicates. </a:t>
            </a:r>
          </a:p>
          <a:p>
            <a:pPr marL="228600" lvl="0" indent="-228600" fontAlgn="base">
              <a:buFont typeface="Arial" panose="020B0604020202020204" pitchFamily="34" charset="0"/>
              <a:buChar char="•"/>
            </a:pPr>
            <a:r>
              <a:rPr lang="en-US" dirty="0"/>
              <a:t>Then, an intern sorted the master file by ID and deleted anything in red after manually checking. </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28</a:t>
            </a:fld>
            <a:endParaRPr lang="en-US"/>
          </a:p>
        </p:txBody>
      </p:sp>
    </p:spTree>
    <p:extLst>
      <p:ext uri="{BB962C8B-B14F-4D97-AF65-F5344CB8AC3E}">
        <p14:creationId xmlns:p14="http://schemas.microsoft.com/office/powerpoint/2010/main" val="9498029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AI can also be used to debug programs. Code didn’t run exactly forever. When running it after a few months, I received an error which took one prompt to fix.  I pasted in the code and the error - Critical Error: Drive is not defined.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 It took 30 seconds to fix this. The Drive API had been updated and I needed to add the service.   </a:t>
            </a:r>
          </a:p>
          <a:p>
            <a:pPr rtl="0" fontAlgn="base"/>
            <a:r>
              <a:rPr lang="en-US" sz="1200" b="0" i="0" kern="1200" dirty="0">
                <a:solidFill>
                  <a:schemeClr val="tx1"/>
                </a:solidFill>
                <a:effectLst/>
                <a:latin typeface="+mn-lt"/>
                <a:ea typeface="+mn-ea"/>
                <a:cs typeface="+mn-cs"/>
              </a:rPr>
              <a:t> However, it still was not working. I pasted in an error the second time and was able to identify the issue is that it was trying to create a pop-up alert, which was blocked.  I changed the code and it worked.</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30</a:t>
            </a:fld>
            <a:endParaRPr lang="en-US"/>
          </a:p>
        </p:txBody>
      </p:sp>
    </p:spTree>
    <p:extLst>
      <p:ext uri="{BB962C8B-B14F-4D97-AF65-F5344CB8AC3E}">
        <p14:creationId xmlns:p14="http://schemas.microsoft.com/office/powerpoint/2010/main" val="24447403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 mention this because a common criticism of AI-generated code is how difficult it is to de-bug when an error happens. However, I was curious as to why the code that previously worked had stopped working. When I read the response from Gemini, it made sense. The first several times I ran this code, I ran it directly from the spreadsheet by selecting apps script. The latest time I ran it, I ran it as a stand-alone, just open the script. So, now I have two different scripts, both of which work under different circumstances and I know why the first one quit working.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31</a:t>
            </a:fld>
            <a:endParaRPr lang="en-US"/>
          </a:p>
        </p:txBody>
      </p:sp>
    </p:spTree>
    <p:extLst>
      <p:ext uri="{BB962C8B-B14F-4D97-AF65-F5344CB8AC3E}">
        <p14:creationId xmlns:p14="http://schemas.microsoft.com/office/powerpoint/2010/main" val="20811183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Digital intern: Automation of clerical tasks  </a:t>
            </a:r>
          </a:p>
          <a:p>
            <a:r>
              <a:rPr lang="en-US"/>
              <a:t>When I was a new assistant professor back in 1990 (yes, really), these were the type of tasks typically completed by an intern. As I was finishing up a grant, I’d hand them a few pages of references that were a complete mess and give the exact same prompt I do today. </a:t>
            </a:r>
          </a:p>
          <a:p>
            <a:r>
              <a:rPr lang="en-US"/>
              <a:t> </a:t>
            </a:r>
          </a:p>
          <a:p>
            <a:r>
              <a:rPr lang="en-US"/>
              <a:t>Example 4: Format references for bibliography </a:t>
            </a:r>
          </a:p>
          <a:p>
            <a:r>
              <a:rPr lang="en-US"/>
              <a:t> </a:t>
            </a:r>
          </a:p>
          <a:p>
            <a:r>
              <a:rPr lang="en-US"/>
              <a:t>“Format these references in APA style and sort in alphabetical order.” </a:t>
            </a:r>
          </a:p>
          <a:p>
            <a:r>
              <a:rPr lang="en-US"/>
              <a:t> </a:t>
            </a:r>
          </a:p>
          <a:p>
            <a:r>
              <a:rPr lang="en-US"/>
              <a:t>That’s it, that’s the prompt and I am happy to say that I have had 100% success with this. Word will also sort your references for you but it won’t put them in APA style. </a:t>
            </a:r>
          </a:p>
          <a:p>
            <a:r>
              <a:rPr lang="en-US"/>
              <a:t>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33</a:t>
            </a:fld>
            <a:endParaRPr lang="en-US"/>
          </a:p>
        </p:txBody>
      </p:sp>
    </p:spTree>
    <p:extLst>
      <p:ext uri="{BB962C8B-B14F-4D97-AF65-F5344CB8AC3E}">
        <p14:creationId xmlns:p14="http://schemas.microsoft.com/office/powerpoint/2010/main" val="19728360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Now I will let you know how really ancient I am – before we had personal computers, before I was a professor, when I was working as an engineer, we would send material down to the typing pool where there were specific machines for word processing and someone would type these up. </a:t>
            </a:r>
          </a:p>
        </p:txBody>
      </p:sp>
      <p:sp>
        <p:nvSpPr>
          <p:cNvPr id="4" name="Slide Number Placeholder 3"/>
          <p:cNvSpPr>
            <a:spLocks noGrp="1"/>
          </p:cNvSpPr>
          <p:nvPr>
            <p:ph type="sldNum" sz="quarter" idx="5"/>
          </p:nvPr>
        </p:nvSpPr>
        <p:spPr/>
        <p:txBody>
          <a:bodyPr/>
          <a:lstStyle/>
          <a:p>
            <a:fld id="{4F9091CA-B049-DA48-9A01-DF0FCE8FCFE8}" type="slidenum">
              <a:rPr lang="en-US" smtClean="0"/>
              <a:t>34</a:t>
            </a:fld>
            <a:endParaRPr lang="en-US"/>
          </a:p>
        </p:txBody>
      </p:sp>
    </p:spTree>
    <p:extLst>
      <p:ext uri="{BB962C8B-B14F-4D97-AF65-F5344CB8AC3E}">
        <p14:creationId xmlns:p14="http://schemas.microsoft.com/office/powerpoint/2010/main" val="2036070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7EBD4-A136-3019-ECA9-DA5C5A677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5A373-6CBB-4A63-4F6D-486BA46F7F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495A3-CF52-0290-DC65-1C47964E9975}"/>
              </a:ext>
            </a:extLst>
          </p:cNvPr>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Whether it is for an article for publication, a grant application or a report to upper management, I wasted an inordinate amount of time, typing statistics into documents to look nicer.  You </a:t>
            </a:r>
            <a:r>
              <a:rPr lang="en-US" sz="1200" b="0" i="0" u="sng" kern="1200" dirty="0">
                <a:solidFill>
                  <a:schemeClr val="tx1"/>
                </a:solidFill>
                <a:effectLst/>
                <a:latin typeface="+mn-lt"/>
                <a:ea typeface="+mn-ea"/>
                <a:cs typeface="+mn-cs"/>
              </a:rPr>
              <a:t>could</a:t>
            </a:r>
            <a:r>
              <a:rPr lang="en-US" sz="1200" b="0" i="0" kern="1200" dirty="0">
                <a:solidFill>
                  <a:schemeClr val="tx1"/>
                </a:solidFill>
                <a:effectLst/>
                <a:latin typeface="+mn-lt"/>
                <a:ea typeface="+mn-ea"/>
                <a:cs typeface="+mn-cs"/>
              </a:rPr>
              <a:t> spend a lot of time formatting tables with SAS or R code to get the same result, but, seriously, why would you? </a:t>
            </a:r>
          </a:p>
          <a:p>
            <a:pPr rtl="0" fontAlgn="base"/>
            <a:r>
              <a:rPr lang="en-US" sz="1200" b="0" i="0" kern="1200" dirty="0">
                <a:solidFill>
                  <a:schemeClr val="tx1"/>
                </a:solidFill>
                <a:effectLst/>
                <a:latin typeface="+mn-lt"/>
                <a:ea typeface="+mn-ea"/>
                <a:cs typeface="+mn-cs"/>
              </a:rPr>
              <a:t> </a:t>
            </a:r>
            <a:endParaRPr lang="en-US" dirty="0"/>
          </a:p>
          <a:p>
            <a:endParaRPr lang="en-US" dirty="0"/>
          </a:p>
        </p:txBody>
      </p:sp>
      <p:sp>
        <p:nvSpPr>
          <p:cNvPr id="4" name="Slide Number Placeholder 3">
            <a:extLst>
              <a:ext uri="{FF2B5EF4-FFF2-40B4-BE49-F238E27FC236}">
                <a16:creationId xmlns:a16="http://schemas.microsoft.com/office/drawing/2014/main" id="{2AEAEF26-E822-5976-331F-A0D17758F7DB}"/>
              </a:ext>
            </a:extLst>
          </p:cNvPr>
          <p:cNvSpPr>
            <a:spLocks noGrp="1"/>
          </p:cNvSpPr>
          <p:nvPr>
            <p:ph type="sldNum" sz="quarter" idx="5"/>
          </p:nvPr>
        </p:nvSpPr>
        <p:spPr/>
        <p:txBody>
          <a:bodyPr/>
          <a:lstStyle/>
          <a:p>
            <a:fld id="{4F9091CA-B049-DA48-9A01-DF0FCE8FCFE8}" type="slidenum">
              <a:rPr lang="en-US" smtClean="0"/>
              <a:t>35</a:t>
            </a:fld>
            <a:endParaRPr lang="en-US"/>
          </a:p>
        </p:txBody>
      </p:sp>
    </p:spTree>
    <p:extLst>
      <p:ext uri="{BB962C8B-B14F-4D97-AF65-F5344CB8AC3E}">
        <p14:creationId xmlns:p14="http://schemas.microsoft.com/office/powerpoint/2010/main" val="264439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2D220-0E85-3569-F407-E661EBDA8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1AC3C-0161-2F37-581B-764E68A010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4A237-7732-3580-969B-707E78391357}"/>
              </a:ext>
            </a:extLst>
          </p:cNvPr>
          <p:cNvSpPr>
            <a:spLocks noGrp="1"/>
          </p:cNvSpPr>
          <p:nvPr>
            <p:ph type="body" idx="1"/>
          </p:nvPr>
        </p:nvSpPr>
        <p:spPr/>
        <p:txBody>
          <a:bodyPr/>
          <a:lstStyle/>
          <a:p>
            <a:r>
              <a:rPr lang="en-US" dirty="0"/>
              <a:t>Note that I have to convert data like this A LOT, so I can use this same prompt with a little modification</a:t>
            </a:r>
          </a:p>
        </p:txBody>
      </p:sp>
      <p:sp>
        <p:nvSpPr>
          <p:cNvPr id="4" name="Slide Number Placeholder 3">
            <a:extLst>
              <a:ext uri="{FF2B5EF4-FFF2-40B4-BE49-F238E27FC236}">
                <a16:creationId xmlns:a16="http://schemas.microsoft.com/office/drawing/2014/main" id="{7858E39C-2E11-ED0D-FC70-50F7FF8E127D}"/>
              </a:ext>
            </a:extLst>
          </p:cNvPr>
          <p:cNvSpPr>
            <a:spLocks noGrp="1"/>
          </p:cNvSpPr>
          <p:nvPr>
            <p:ph type="sldNum" sz="quarter" idx="5"/>
          </p:nvPr>
        </p:nvSpPr>
        <p:spPr/>
        <p:txBody>
          <a:bodyPr/>
          <a:lstStyle/>
          <a:p>
            <a:fld id="{4F9091CA-B049-DA48-9A01-DF0FCE8FCFE8}" type="slidenum">
              <a:rPr lang="en-US" smtClean="0"/>
              <a:t>36</a:t>
            </a:fld>
            <a:endParaRPr lang="en-US"/>
          </a:p>
        </p:txBody>
      </p:sp>
    </p:spTree>
    <p:extLst>
      <p:ext uri="{BB962C8B-B14F-4D97-AF65-F5344CB8AC3E}">
        <p14:creationId xmlns:p14="http://schemas.microsoft.com/office/powerpoint/2010/main" val="13002836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Gemini Notebook (formerly </a:t>
            </a:r>
            <a:r>
              <a:rPr lang="en-US" sz="1200" b="0" i="0" kern="1200" dirty="0" err="1">
                <a:solidFill>
                  <a:schemeClr val="tx1"/>
                </a:solidFill>
                <a:effectLst/>
                <a:latin typeface="+mn-lt"/>
                <a:ea typeface="+mn-ea"/>
                <a:cs typeface="+mn-cs"/>
              </a:rPr>
              <a:t>NotebookLM</a:t>
            </a:r>
            <a:r>
              <a:rPr lang="en-US" sz="1200" b="0" i="0" kern="1200" dirty="0">
                <a:solidFill>
                  <a:schemeClr val="tx1"/>
                </a:solidFill>
                <a:effectLst/>
                <a:latin typeface="+mn-lt"/>
                <a:ea typeface="+mn-ea"/>
                <a:cs typeface="+mn-cs"/>
              </a:rPr>
              <a:t>) and Copilot Notebook are source-grounded AI-powered research assistants. Sources can be documents, videos, or links provided by the user. Example uses include: </a:t>
            </a:r>
          </a:p>
          <a:p>
            <a:pPr lvl="0" rtl="0" fontAlgn="base"/>
            <a:r>
              <a:rPr lang="en-US" sz="1200" b="0" i="0" kern="1200" dirty="0">
                <a:solidFill>
                  <a:schemeClr val="tx1"/>
                </a:solidFill>
                <a:effectLst/>
                <a:latin typeface="+mn-lt"/>
                <a:ea typeface="+mn-ea"/>
                <a:cs typeface="+mn-cs"/>
              </a:rPr>
              <a:t>Internal documentation for a grant that can answer questions on performance to objectives, evaluation tasks, and other evaluation-related issues.  </a:t>
            </a:r>
          </a:p>
          <a:p>
            <a:pPr lvl="0" rtl="0" fontAlgn="base"/>
            <a:r>
              <a:rPr lang="en-US" sz="1200" b="0" i="0" kern="1200" dirty="0">
                <a:solidFill>
                  <a:schemeClr val="tx1"/>
                </a:solidFill>
                <a:effectLst/>
                <a:latin typeface="+mn-lt"/>
                <a:ea typeface="+mn-ea"/>
                <a:cs typeface="+mn-cs"/>
              </a:rPr>
              <a:t>Used by a project coordinator to determine average maintenance cost for specific high-cost piece of scientific equipment.   </a:t>
            </a:r>
          </a:p>
          <a:p>
            <a:pPr lvl="0" rtl="0" fontAlgn="base"/>
            <a:r>
              <a:rPr lang="en-US" sz="1200" b="0" i="0" kern="1200" dirty="0">
                <a:solidFill>
                  <a:schemeClr val="tx1"/>
                </a:solidFill>
                <a:effectLst/>
                <a:latin typeface="+mn-lt"/>
                <a:ea typeface="+mn-ea"/>
                <a:cs typeface="+mn-cs"/>
              </a:rPr>
              <a:t>Creation of instructional videos for staff training on research administration.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Caveat: Organizational accounts limit sharing notebooks with external users. Gemini Notebook and Copilot Notebook are only as effective as the sources provided — </a:t>
            </a:r>
            <a:r>
              <a:rPr lang="en-US" sz="1200" b="0" i="1" kern="1200" dirty="0">
                <a:solidFill>
                  <a:schemeClr val="tx1"/>
                </a:solidFill>
                <a:effectLst/>
                <a:latin typeface="+mn-lt"/>
                <a:ea typeface="+mn-ea"/>
                <a:cs typeface="+mn-cs"/>
              </a:rPr>
              <a:t>garbage in, garbage out.</a:t>
            </a:r>
            <a:r>
              <a:rPr lang="en-US" sz="1200" b="0" i="0" kern="1200" dirty="0">
                <a:solidFill>
                  <a:schemeClr val="tx1"/>
                </a:solidFill>
                <a:effectLst/>
                <a:latin typeface="+mn-lt"/>
                <a:ea typeface="+mn-ea"/>
                <a:cs typeface="+mn-cs"/>
              </a:rPr>
              <a:t> Human review of all AI-generated training content is mandatory. </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38</a:t>
            </a:fld>
            <a:endParaRPr lang="en-US"/>
          </a:p>
        </p:txBody>
      </p:sp>
    </p:spTree>
    <p:extLst>
      <p:ext uri="{BB962C8B-B14F-4D97-AF65-F5344CB8AC3E}">
        <p14:creationId xmlns:p14="http://schemas.microsoft.com/office/powerpoint/2010/main" val="37630290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a:p>
            <a:r>
              <a:rPr lang="en-US"/>
              <a:t>These are tasks for which AI produces an unacceptable level of error without substantial review, but, with such review, can save time and improve results.  As someone who reviews grants, I am BEGGING you, please do not submit a grant proposal written with AI. It is NOT fundable and wastes the reviewers’ time. </a:t>
            </a:r>
          </a:p>
          <a:p>
            <a:r>
              <a:rPr lang="en-US"/>
              <a:t>“Brainstorming” using retrieval augmented generation </a:t>
            </a:r>
          </a:p>
          <a:p>
            <a:r>
              <a:rPr lang="en-US"/>
              <a:t>A proposal final draft is uploaded to Gemini PRO, including a link to the request for proposal and a prompt to suggest any additional topic </a:t>
            </a:r>
          </a:p>
          <a:p>
            <a:r>
              <a:rPr lang="en-US"/>
              <a:t> </a:t>
            </a:r>
          </a:p>
          <a:p>
            <a:r>
              <a:rPr lang="en-US"/>
              <a:t>Gemini Pro was used at one institution because the paid version does not use prompts and data uploaded for training. As best practice, however, all confidential and personally identifying information was removed prior to uploading. Testing to date has determined this usage to be recommended only with a “human in the loop”. Less than 20% of recommendations were usable.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39</a:t>
            </a:fld>
            <a:endParaRPr lang="en-US"/>
          </a:p>
        </p:txBody>
      </p:sp>
    </p:spTree>
    <p:extLst>
      <p:ext uri="{BB962C8B-B14F-4D97-AF65-F5344CB8AC3E}">
        <p14:creationId xmlns:p14="http://schemas.microsoft.com/office/powerpoint/2010/main" val="349965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am going to briefly pause from examples here because I know that my next few examples could raise some objections – wait a minute, that’s not research administration, or sponsored programs office doesn’t do that. If you work at a large institution, like the University of South Florida, I am sure that is true. However, at smaller institutions, like many tribal colleges and universities , sponsored research may be one person, or 25% of two people’s jobs, and they are doing everything they can to assist the principal investigator. </a:t>
            </a:r>
          </a:p>
          <a:p>
            <a:r>
              <a:rPr lang="en-US"/>
              <a:t>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40</a:t>
            </a:fld>
            <a:endParaRPr lang="en-US"/>
          </a:p>
        </p:txBody>
      </p:sp>
    </p:spTree>
    <p:extLst>
      <p:ext uri="{BB962C8B-B14F-4D97-AF65-F5344CB8AC3E}">
        <p14:creationId xmlns:p14="http://schemas.microsoft.com/office/powerpoint/2010/main" val="13517641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Creating graphics based on documents provided with </a:t>
            </a:r>
            <a:r>
              <a:rPr lang="en-US" sz="1200" b="0" i="0" kern="1200" dirty="0" err="1">
                <a:solidFill>
                  <a:schemeClr val="tx1"/>
                </a:solidFill>
                <a:effectLst/>
                <a:latin typeface="+mn-lt"/>
                <a:ea typeface="+mn-ea"/>
                <a:cs typeface="+mn-cs"/>
              </a:rPr>
              <a:t>claude</a:t>
            </a:r>
            <a:r>
              <a:rPr lang="en-US" sz="1200" b="0" i="0" kern="1200" dirty="0">
                <a:solidFill>
                  <a:schemeClr val="tx1"/>
                </a:solidFill>
                <a:effectLst/>
                <a:latin typeface="+mn-lt"/>
                <a:ea typeface="+mn-ea"/>
                <a:cs typeface="+mn-cs"/>
              </a:rPr>
              <a:t> or copilot and automatically added to a Word file for a proposal or </a:t>
            </a:r>
            <a:r>
              <a:rPr lang="en-US" sz="1200" b="0" i="0" kern="1200" dirty="0" err="1">
                <a:solidFill>
                  <a:schemeClr val="tx1"/>
                </a:solidFill>
                <a:effectLst/>
                <a:latin typeface="+mn-lt"/>
                <a:ea typeface="+mn-ea"/>
                <a:cs typeface="+mn-cs"/>
              </a:rPr>
              <a:t>Powerpoint</a:t>
            </a:r>
            <a:r>
              <a:rPr lang="en-US" sz="1200" b="0" i="0" kern="1200" dirty="0">
                <a:solidFill>
                  <a:schemeClr val="tx1"/>
                </a:solidFill>
                <a:effectLst/>
                <a:latin typeface="+mn-lt"/>
                <a:ea typeface="+mn-ea"/>
                <a:cs typeface="+mn-cs"/>
              </a:rPr>
              <a:t> (like for presentations like this to faculty or at conferences)  </a:t>
            </a:r>
          </a:p>
          <a:p>
            <a:pPr rtl="0" fontAlgn="base"/>
            <a:r>
              <a:rPr lang="en-US" sz="1200" b="0" i="0" kern="1200" dirty="0">
                <a:solidFill>
                  <a:schemeClr val="tx1"/>
                </a:solidFill>
                <a:effectLst/>
                <a:latin typeface="+mn-lt"/>
                <a:ea typeface="+mn-ea"/>
                <a:cs typeface="+mn-cs"/>
              </a:rPr>
              <a:t> </a:t>
            </a:r>
          </a:p>
          <a:p>
            <a:pPr rtl="0" fontAlgn="base"/>
            <a:r>
              <a:rPr lang="en-US" sz="1200" b="0" i="0" u="sng" kern="1200" dirty="0">
                <a:solidFill>
                  <a:schemeClr val="tx1"/>
                </a:solidFill>
                <a:effectLst/>
                <a:latin typeface="+mn-lt"/>
                <a:ea typeface="+mn-ea"/>
                <a:cs typeface="+mn-cs"/>
              </a:rPr>
              <a:t>Initial</a:t>
            </a:r>
            <a:r>
              <a:rPr lang="en-US" sz="1200" b="0" i="0" kern="1200" dirty="0">
                <a:solidFill>
                  <a:schemeClr val="tx1"/>
                </a:solidFill>
                <a:effectLst/>
                <a:latin typeface="+mn-lt"/>
                <a:ea typeface="+mn-ea"/>
                <a:cs typeface="+mn-cs"/>
              </a:rPr>
              <a:t> database search for literature </a:t>
            </a:r>
          </a:p>
          <a:p>
            <a:pPr rtl="0" fontAlgn="base"/>
            <a:r>
              <a:rPr lang="en-US" sz="1200" b="0" i="0" kern="1200" dirty="0">
                <a:solidFill>
                  <a:schemeClr val="tx1"/>
                </a:solidFill>
                <a:effectLst/>
                <a:latin typeface="+mn-lt"/>
                <a:ea typeface="+mn-ea"/>
                <a:cs typeface="+mn-cs"/>
              </a:rPr>
              <a:t>Again, this is the type of thing that in the old days, I would send an intern to the library to do. Now, I use Gemini Deep Research.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For intern or AI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Context:  A faculty member is planning research that will use software to analyze qualitative data. The faculty member is doing sociological research.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Prompt: Find at least 25 references from the last ten years on the topic of qualitative analysis software and, based on these references, make your top two recommendations and give reasons for the recommendations. INCLUDE LINKS. Include any articles that compare two or more programs. Do not include any programs that are specific to an area that does not relate to sociology. For example, do not include software specifically designed to analyze health records. </a:t>
            </a:r>
          </a:p>
          <a:p>
            <a:pPr rtl="0" fontAlgn="base"/>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41</a:t>
            </a:fld>
            <a:endParaRPr lang="en-US"/>
          </a:p>
        </p:txBody>
      </p:sp>
    </p:spTree>
    <p:extLst>
      <p:ext uri="{BB962C8B-B14F-4D97-AF65-F5344CB8AC3E}">
        <p14:creationId xmlns:p14="http://schemas.microsoft.com/office/powerpoint/2010/main" val="33698000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 want to highlight </a:t>
            </a:r>
            <a:r>
              <a:rPr lang="en-US" sz="1200" b="0" i="0" u="sng" kern="1200" dirty="0">
                <a:solidFill>
                  <a:schemeClr val="tx1"/>
                </a:solidFill>
                <a:effectLst/>
                <a:latin typeface="+mn-lt"/>
                <a:ea typeface="+mn-ea"/>
                <a:cs typeface="+mn-cs"/>
              </a:rPr>
              <a:t>initial</a:t>
            </a:r>
            <a:r>
              <a:rPr lang="en-US" sz="1200" b="0" i="0" kern="1200" dirty="0">
                <a:solidFill>
                  <a:schemeClr val="tx1"/>
                </a:solidFill>
                <a:effectLst/>
                <a:latin typeface="+mn-lt"/>
                <a:ea typeface="+mn-ea"/>
                <a:cs typeface="+mn-cs"/>
              </a:rPr>
              <a:t> here. Once Deep Research returns a report, I do almost exactly what I did back in the day when a student would come back with a list of articles printed out from a dot matrix printer. I ignore the references that are clearly irrelevant and then click on the links, download and read (yes, the whole article, not just the abstract) the ones that are linked as supporting a specific recommendation.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42</a:t>
            </a:fld>
            <a:endParaRPr lang="en-US"/>
          </a:p>
        </p:txBody>
      </p:sp>
    </p:spTree>
    <p:extLst>
      <p:ext uri="{BB962C8B-B14F-4D97-AF65-F5344CB8AC3E}">
        <p14:creationId xmlns:p14="http://schemas.microsoft.com/office/powerpoint/2010/main" val="13790421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a:p>
            <a:r>
              <a:rPr lang="en-US"/>
              <a:t>For any kind of literature review, AI can be an efficient start. Our results have been consistent with Mostafapour et al. (2024) who found AI to have advantages over a human researcher in speed and breadth in retrieval of references, however, for contextual analysis, consistency and transparency of methods, the human researcher was superior. The review produced by AI could be too broad, with articles of minimal relevance included. We agree with Mostafapour et al. that, far from having Ph.D. level expertise, AI more resembles an intern or research assistant, with surface level knowledge of a topic.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43</a:t>
            </a:fld>
            <a:endParaRPr lang="en-US"/>
          </a:p>
        </p:txBody>
      </p:sp>
    </p:spTree>
    <p:extLst>
      <p:ext uri="{BB962C8B-B14F-4D97-AF65-F5344CB8AC3E}">
        <p14:creationId xmlns:p14="http://schemas.microsoft.com/office/powerpoint/2010/main" val="39502900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private local open-source models </a:t>
            </a:r>
          </a:p>
          <a:p>
            <a:r>
              <a:rPr lang="en-US"/>
              <a:t>There is a lot of talk about using open source local models because all of the data stays on your local machine, that is, your personal computer. How do you do it? </a:t>
            </a:r>
          </a:p>
          <a:p>
            <a:r>
              <a:rPr lang="en-US"/>
              <a:t> </a:t>
            </a:r>
          </a:p>
          <a:p>
            <a:r>
              <a:rPr lang="en-US"/>
              <a:t>Local models in two steps </a:t>
            </a:r>
          </a:p>
          <a:p>
            <a:r>
              <a:rPr lang="en-US"/>
              <a:t> </a:t>
            </a:r>
          </a:p>
          <a:p>
            <a:r>
              <a:rPr lang="en-US"/>
              <a:t>One simple way is to use ollama </a:t>
            </a:r>
          </a:p>
          <a:p>
            <a:r>
              <a:rPr lang="en-US"/>
              <a:t> </a:t>
            </a:r>
          </a:p>
          <a:p>
            <a:r>
              <a:rPr lang="en-US"/>
              <a:t>Download ollama from https://ollama.com/ </a:t>
            </a:r>
          </a:p>
          <a:p>
            <a:r>
              <a:rPr lang="en-US"/>
              <a:t>From the terminal window type ... ollama run llama3.2 “Enter the prompt” </a:t>
            </a:r>
          </a:p>
          <a:p>
            <a:r>
              <a:rPr lang="en-US"/>
              <a:t> </a:t>
            </a:r>
          </a:p>
          <a:p>
            <a:r>
              <a:rPr lang="en-US"/>
              <a:t>The first time you invoke a model, it will be downloaded and installed. The example above uses llama3.2 but there are many models available that you can see at the ollama site. </a:t>
            </a:r>
          </a:p>
          <a:p>
            <a:r>
              <a:rPr lang="en-US"/>
              <a:t>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44</a:t>
            </a:fld>
            <a:endParaRPr lang="en-US"/>
          </a:p>
        </p:txBody>
      </p:sp>
    </p:spTree>
    <p:extLst>
      <p:ext uri="{BB962C8B-B14F-4D97-AF65-F5344CB8AC3E}">
        <p14:creationId xmlns:p14="http://schemas.microsoft.com/office/powerpoint/2010/main" val="16838558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You can use models to return information from specific information on your computer, for example,  </a:t>
            </a:r>
          </a:p>
          <a:p>
            <a:pPr rtl="0" fontAlgn="base"/>
            <a:r>
              <a:rPr lang="en-US" sz="1200" b="0" i="0" kern="1200" dirty="0">
                <a:solidFill>
                  <a:schemeClr val="tx1"/>
                </a:solidFill>
                <a:effectLst/>
                <a:latin typeface="+mn-lt"/>
                <a:ea typeface="+mn-ea"/>
                <a:cs typeface="+mn-cs"/>
              </a:rPr>
              <a:t> </a:t>
            </a:r>
          </a:p>
          <a:p>
            <a:pPr rtl="0" fontAlgn="base"/>
            <a:r>
              <a:rPr lang="en-US" sz="1200" b="0" i="0" u="none" strike="noStrike" kern="1200" dirty="0" err="1">
                <a:solidFill>
                  <a:schemeClr val="tx1"/>
                </a:solidFill>
                <a:effectLst/>
                <a:latin typeface="+mn-lt"/>
                <a:ea typeface="+mn-ea"/>
                <a:cs typeface="+mn-cs"/>
              </a:rPr>
              <a:t>ollama</a:t>
            </a:r>
            <a:r>
              <a:rPr lang="en-US" sz="1200" b="0" i="0" u="none" strike="noStrike" kern="1200" dirty="0">
                <a:solidFill>
                  <a:schemeClr val="tx1"/>
                </a:solidFill>
                <a:effectLst/>
                <a:latin typeface="+mn-lt"/>
                <a:ea typeface="+mn-ea"/>
                <a:cs typeface="+mn-cs"/>
              </a:rPr>
              <a:t> run llama3.2 "Use /Volumes/Backup/data4models/nsf23_1.pdf to list the requirements for SBIR grants from NSF. Include page limits, font-size, organization eligibility and any other requirements you find. Include the page numbers where you find each requirement"</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45</a:t>
            </a:fld>
            <a:endParaRPr lang="en-US"/>
          </a:p>
        </p:txBody>
      </p:sp>
    </p:spTree>
    <p:extLst>
      <p:ext uri="{BB962C8B-B14F-4D97-AF65-F5344CB8AC3E}">
        <p14:creationId xmlns:p14="http://schemas.microsoft.com/office/powerpoint/2010/main" val="5660851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buNone/>
            </a:pPr>
            <a:r>
              <a:rPr lang="en-US" dirty="0"/>
              <a:t>Produces this response a and a whole lot more </a:t>
            </a:r>
          </a:p>
          <a:p>
            <a:pPr marL="0" indent="0" fontAlgn="base">
              <a:buNone/>
            </a:pPr>
            <a:r>
              <a:rPr lang="en-US" dirty="0"/>
              <a:t>I've accessed the PDF file you provided and extracted the requirements for SBIR (Small Business Innovation Research) grants from NSF. Here   are the requirements I found: </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46</a:t>
            </a:fld>
            <a:endParaRPr lang="en-US"/>
          </a:p>
        </p:txBody>
      </p:sp>
    </p:spTree>
    <p:extLst>
      <p:ext uri="{BB962C8B-B14F-4D97-AF65-F5344CB8AC3E}">
        <p14:creationId xmlns:p14="http://schemas.microsoft.com/office/powerpoint/2010/main" val="41215026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 tips – if you are going to run multiple models, you may want to install the models on an external drive so that these don’t take up all of the space on your hard drive. </a:t>
            </a:r>
          </a:p>
          <a:p>
            <a:r>
              <a:rPr lang="en-US"/>
              <a:t> </a:t>
            </a:r>
          </a:p>
          <a:p>
            <a:r>
              <a:rPr lang="en-US"/>
              <a:t>mv ~/.ollama/models /Volumes/Backup/ollama_models </a:t>
            </a:r>
          </a:p>
          <a:p>
            <a:endParaRPr lang="en-US"/>
          </a:p>
          <a:p>
            <a:r>
              <a:rPr lang="en-US"/>
              <a:t>ln -s /Volumes/Backup/ollama_models ~/.ollama/models </a:t>
            </a:r>
          </a:p>
          <a:p>
            <a:r>
              <a:rPr lang="en-US"/>
              <a:t> </a:t>
            </a:r>
          </a:p>
          <a:p>
            <a:r>
              <a:rPr lang="en-US"/>
              <a:t>The first command moves the models. The second creates a symbolic link that points to this location when ollama is started </a:t>
            </a:r>
          </a:p>
          <a:p>
            <a:r>
              <a:rPr lang="en-US"/>
              <a:t>You’d only need to do this if your computer does not have a lot of free disk space</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47</a:t>
            </a:fld>
            <a:endParaRPr lang="en-US"/>
          </a:p>
        </p:txBody>
      </p:sp>
    </p:spTree>
    <p:extLst>
      <p:ext uri="{BB962C8B-B14F-4D97-AF65-F5344CB8AC3E}">
        <p14:creationId xmlns:p14="http://schemas.microsoft.com/office/powerpoint/2010/main" val="3775067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Bad </a:t>
            </a:r>
          </a:p>
          <a:p>
            <a:r>
              <a:rPr lang="en-US"/>
              <a:t> </a:t>
            </a:r>
          </a:p>
          <a:p>
            <a:r>
              <a:rPr lang="en-US"/>
              <a:t>Why did I suggest moving the models? Because larger models can take up a lot of space. The downside of that is that if you combine a model on an external drive with a computer that doesn’t have a lot of RAM, your AI results can be really slow and, if this is your desktop computer, while the AI model is running, it can slow down other tasks noticeably as well.  </a:t>
            </a:r>
          </a:p>
          <a:p>
            <a:r>
              <a:rPr lang="en-US"/>
              <a:t>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48</a:t>
            </a:fld>
            <a:endParaRPr lang="en-US"/>
          </a:p>
        </p:txBody>
      </p:sp>
    </p:spTree>
    <p:extLst>
      <p:ext uri="{BB962C8B-B14F-4D97-AF65-F5344CB8AC3E}">
        <p14:creationId xmlns:p14="http://schemas.microsoft.com/office/powerpoint/2010/main" val="18071161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have two computers, one has 12GB of RAM and has the models on an external drive. The other has 24GB RAM and the models are saved on the internal disk drive. Both run llama3.2 well. The computer with the smaller RAM and external drive is really slow.  That’s the bad news. The good news is that you don’t need to spend a fortune to get a usable setup, but it’s more likely to cost you thousands than hundreds to get a computer with a minimum of 24GB RAM and 1TB of internal storage.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49</a:t>
            </a:fld>
            <a:endParaRPr lang="en-US"/>
          </a:p>
        </p:txBody>
      </p:sp>
    </p:spTree>
    <p:extLst>
      <p:ext uri="{BB962C8B-B14F-4D97-AF65-F5344CB8AC3E}">
        <p14:creationId xmlns:p14="http://schemas.microsoft.com/office/powerpoint/2010/main" val="3461054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These uses have not been problem-free. Three major issues identified are data security breaches, hallucinations and inappropriate application of AI. When faculty or staff upload proposals to non-secure AI applications, these data are used for training and proprietary information, such as staff salaries or preliminary research results, may be made publicly available. The last two issues are correlated. Instances have occurred of Gemini Deep Search results being pasted directly into grant proposals. Not only does this often violate agency requirements, but the quality is lower than a human-written proposal. Contrary to corporate claims that AI is equivalent to “a Ph.D. in everything”, these proposals tended to be redundant and lacking in specific details, for example, referring to “AI” rather than a specific model or “Native American” instead of the tribal nation where research would be conducted. Of greater concern than low-quality proposals or reports were those that were factually incorrect. For every prompt, we recommend adding “include link to sources” and then verifying that those sources do, in fact, exist, and support the statement. For code, run the code and validate the results.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50</a:t>
            </a:fld>
            <a:endParaRPr lang="en-US"/>
          </a:p>
        </p:txBody>
      </p:sp>
    </p:spTree>
    <p:extLst>
      <p:ext uri="{BB962C8B-B14F-4D97-AF65-F5344CB8AC3E}">
        <p14:creationId xmlns:p14="http://schemas.microsoft.com/office/powerpoint/2010/main" val="2373718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While generative AI models have increased productivity when appropriately applied, these have by no means proven a replacement for research administrators. On the average, PIs and research administrators experienced saving an average of 5-15% of their time per week. Still, time savings are significant across time and multiple personnel, freeing resources to focus on research or more complex research administration task </a:t>
            </a: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Two important points - 1. AI has demonstrated the greatest time savings when tasks were simpler, which can be achieved by breaking complex tasks into small steps and 2. More experienced staff, whether software developers or research administrators, benefit more by using AI because they can identify and fix errors that less experienced staff miss. </a:t>
            </a:r>
          </a:p>
          <a:p>
            <a:pPr rtl="0" fontAlgn="base"/>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52</a:t>
            </a:fld>
            <a:endParaRPr lang="en-US"/>
          </a:p>
        </p:txBody>
      </p:sp>
    </p:spTree>
    <p:extLst>
      <p:ext uri="{BB962C8B-B14F-4D97-AF65-F5344CB8AC3E}">
        <p14:creationId xmlns:p14="http://schemas.microsoft.com/office/powerpoint/2010/main" val="13143409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do not want to leave the impression that these are the only uses of AI in research administration. These are the areas that we personally have been involved in implementing and can comment based on observation of the benefits and pitfalls. There are other uses. For example, Auburn University uses an AI-driven platform to facilitate collaboration of researchers across disciplines (McAdory, 2025). A recent search on the platform on the term “epidemiology”, yield 20 results from disciplines as diverse as the College of Agriculture, College of Engineering, Auburn University Libraries and the College of Sciences and Mathematics. It appears that this may be a very valuable use but we cannot speak to it from experience.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53</a:t>
            </a:fld>
            <a:endParaRPr lang="en-US"/>
          </a:p>
        </p:txBody>
      </p:sp>
    </p:spTree>
    <p:extLst>
      <p:ext uri="{BB962C8B-B14F-4D97-AF65-F5344CB8AC3E}">
        <p14:creationId xmlns:p14="http://schemas.microsoft.com/office/powerpoint/2010/main" val="32390887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Ugly </a:t>
            </a:r>
          </a:p>
          <a:p>
            <a:r>
              <a:rPr lang="en-US"/>
              <a:t> </a:t>
            </a:r>
          </a:p>
          <a:p>
            <a:r>
              <a:rPr lang="en-US"/>
              <a:t>The popularity of AI has skyrocketed since the ChatGPT model was released in late 2022.  The use of the model turned AI from backend technology to a tool that many use to write text, create images, create computer code, and scripts. The ugly part is that many have become over reliant on the tool, unaware of the mistakes it can bring and taking everything it produces as truth. Users need to understand that LLM will “confidently produce false, misleading, or fabricated information” (8 AI Hallucinations Examples, 2026), known as “AI Hallucinations”.  </a:t>
            </a:r>
          </a:p>
          <a:p>
            <a:endParaRPr lang="en-US"/>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54</a:t>
            </a:fld>
            <a:endParaRPr lang="en-US"/>
          </a:p>
        </p:txBody>
      </p:sp>
    </p:spTree>
    <p:extLst>
      <p:ext uri="{BB962C8B-B14F-4D97-AF65-F5344CB8AC3E}">
        <p14:creationId xmlns:p14="http://schemas.microsoft.com/office/powerpoint/2010/main" val="13586308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AI hallucinations are defined as "instances where an AI system produces outputs that sound plausible but are factually wrong, irrelevant, or entirely fabricated" (China, 2026). LLM and generative AI (gen AI) tools will search their outputs and predict the next token in the sequence based on patterns and if the tools are unable to find factual, credible data, it will present invented data, incorrect details and will go as far as creating URLS that do not exist and present them as factual outputs.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55</a:t>
            </a:fld>
            <a:endParaRPr lang="en-US"/>
          </a:p>
        </p:txBody>
      </p:sp>
    </p:spTree>
    <p:extLst>
      <p:ext uri="{BB962C8B-B14F-4D97-AF65-F5344CB8AC3E}">
        <p14:creationId xmlns:p14="http://schemas.microsoft.com/office/powerpoint/2010/main" val="4232592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When researching Native American facts using AI, it has been reported that if the model does not have correct information, it will fabricate it. Since LLMs are trained in collecting huge amounts of data, if the LLM does not have the answer, it will use predictive guesswork to create a response. One example of this is when ChatGPT was asked about the Anishinaabe Grandfather teachings. When first prompted, ChatGPT gave ten teachings, while the correct information was the Seven Grandfather Teachings. This has been resolved by end users supplying the correct information. While searching three separate LLMs, it all gave the correct information as of September 16</a:t>
            </a:r>
            <a:r>
              <a:rPr lang="en-US" sz="1200" b="0" i="0" kern="1200" baseline="30000" dirty="0">
                <a:solidFill>
                  <a:schemeClr val="tx1"/>
                </a:solidFill>
                <a:effectLst/>
                <a:latin typeface="+mn-lt"/>
                <a:ea typeface="+mn-ea"/>
                <a:cs typeface="+mn-cs"/>
              </a:rPr>
              <a:t>th</a:t>
            </a:r>
            <a:r>
              <a:rPr lang="en-US" sz="1200" b="0" i="0" kern="1200" dirty="0">
                <a:solidFill>
                  <a:schemeClr val="tx1"/>
                </a:solidFill>
                <a:effectLst/>
                <a:latin typeface="+mn-lt"/>
                <a:ea typeface="+mn-ea"/>
                <a:cs typeface="+mn-cs"/>
              </a:rPr>
              <a:t>, 2026.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56</a:t>
            </a:fld>
            <a:endParaRPr lang="en-US"/>
          </a:p>
        </p:txBody>
      </p:sp>
    </p:spTree>
    <p:extLst>
      <p:ext uri="{BB962C8B-B14F-4D97-AF65-F5344CB8AC3E}">
        <p14:creationId xmlns:p14="http://schemas.microsoft.com/office/powerpoint/2010/main" val="22117933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Language is another way that LLMs generate false information. "These systems are especially likely, given the limited datasets available for many Indigenous languages, to produce invented words, fabricated cultural teachings, or generalized 'pan-Indigenous' representations that flatten distinct nations or communities into one interchangeable identity" (Cbc, 2026). This type of information is hurting Indigenous language revitalization because AI is generating false information that people are taking as truth, not only in language and indigenous history, but also in the medical field.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57</a:t>
            </a:fld>
            <a:endParaRPr lang="en-US"/>
          </a:p>
        </p:txBody>
      </p:sp>
    </p:spTree>
    <p:extLst>
      <p:ext uri="{BB962C8B-B14F-4D97-AF65-F5344CB8AC3E}">
        <p14:creationId xmlns:p14="http://schemas.microsoft.com/office/powerpoint/2010/main" val="8195046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a study done in early 2023, one that was focused on "investigating the capabilities of current AI language models in generating high-quality fraudulent medical articles" (</a:t>
            </a:r>
            <a:r>
              <a:rPr lang="en-US" sz="1200" b="0" i="0" kern="1200" dirty="0" err="1">
                <a:solidFill>
                  <a:schemeClr val="tx1"/>
                </a:solidFill>
                <a:effectLst/>
                <a:latin typeface="+mn-lt"/>
                <a:ea typeface="+mn-ea"/>
                <a:cs typeface="+mn-cs"/>
              </a:rPr>
              <a:t>Májovský</a:t>
            </a:r>
            <a:r>
              <a:rPr lang="en-US" sz="1200" b="0" i="0" kern="1200" dirty="0">
                <a:solidFill>
                  <a:schemeClr val="tx1"/>
                </a:solidFill>
                <a:effectLst/>
                <a:latin typeface="+mn-lt"/>
                <a:ea typeface="+mn-ea"/>
                <a:cs typeface="+mn-cs"/>
              </a:rPr>
              <a:t> et al., 2023). The study was done using ChatGPT as the LLM and the AI detection tool used was Scale. The principal findings showed that ChatGPT was able to "create a highly convincing medical article that is completely fabricated with limited effort from a human user in a matter of hours" (</a:t>
            </a:r>
            <a:r>
              <a:rPr lang="en-US" sz="1200" b="0" i="0" kern="1200" dirty="0" err="1">
                <a:solidFill>
                  <a:schemeClr val="tx1"/>
                </a:solidFill>
                <a:effectLst/>
                <a:latin typeface="+mn-lt"/>
                <a:ea typeface="+mn-ea"/>
                <a:cs typeface="+mn-cs"/>
              </a:rPr>
              <a:t>Májovský</a:t>
            </a:r>
            <a:r>
              <a:rPr lang="en-US" sz="1200" b="0" i="0" kern="1200" dirty="0">
                <a:solidFill>
                  <a:schemeClr val="tx1"/>
                </a:solidFill>
                <a:effectLst/>
                <a:latin typeface="+mn-lt"/>
                <a:ea typeface="+mn-ea"/>
                <a:cs typeface="+mn-cs"/>
              </a:rPr>
              <a:t> et al., 2023). If professionals in the medical field are relying on AI to research past diagnoses and come across fabricated articles and make decisions on patients based on this information!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58</a:t>
            </a:fld>
            <a:endParaRPr lang="en-US"/>
          </a:p>
        </p:txBody>
      </p:sp>
    </p:spTree>
    <p:extLst>
      <p:ext uri="{BB962C8B-B14F-4D97-AF65-F5344CB8AC3E}">
        <p14:creationId xmlns:p14="http://schemas.microsoft.com/office/powerpoint/2010/main" val="30203983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huge concern of AI is the fact that all language models save all input and use it to generate responses for other users asking questions. That means any confidential information that is input, could potentially be used to answer questions asked about the information that was input. An example of this is when Amazon warned its employees against sharing data with ChatGPT and a senior corporate counsel at Amazon "suggested employees follow the company's existing conflict of interest and confidentially policies because there have been "instances" of ChatGPT responses looking similar to internal Amazon data" (Kim, 2023).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59</a:t>
            </a:fld>
            <a:endParaRPr lang="en-US"/>
          </a:p>
        </p:txBody>
      </p:sp>
    </p:spTree>
    <p:extLst>
      <p:ext uri="{BB962C8B-B14F-4D97-AF65-F5344CB8AC3E}">
        <p14:creationId xmlns:p14="http://schemas.microsoft.com/office/powerpoint/2010/main" val="19464951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companies are replacing duties and, in some cases, full employees with AI. Developers have been hit hard with this reality. However, this replacement is causing more work for the employees who remain. Companies are using AI-generated code, which looks perfect, but the code fails. AI not only gives failing code, it also cannot find the mistakes that are made to correct them In fact, it fails at such a high rate that 46% of developers distrust any AI created code because of the work it takes to fix mistakes Estañol (2026).  </a:t>
            </a:r>
          </a:p>
          <a:p>
            <a:r>
              <a:rPr lang="en-US"/>
              <a:t>[Visual source: AI-generated conceptual pictogram, added for illustration. Not a factual depiction.]</a:t>
            </a:r>
          </a:p>
        </p:txBody>
      </p:sp>
      <p:sp>
        <p:nvSpPr>
          <p:cNvPr id="4" name="Slide Number Placeholder 3"/>
          <p:cNvSpPr>
            <a:spLocks noGrp="1"/>
          </p:cNvSpPr>
          <p:nvPr>
            <p:ph type="sldNum" sz="quarter" idx="5"/>
          </p:nvPr>
        </p:nvSpPr>
        <p:spPr/>
        <p:txBody>
          <a:bodyPr/>
          <a:lstStyle/>
          <a:p>
            <a:fld id="{4F9091CA-B049-DA48-9A01-DF0FCE8FCFE8}" type="slidenum">
              <a:rPr lang="en-US" smtClean="0"/>
              <a:t>60</a:t>
            </a:fld>
            <a:endParaRPr lang="en-US"/>
          </a:p>
        </p:txBody>
      </p:sp>
    </p:spTree>
    <p:extLst>
      <p:ext uri="{BB962C8B-B14F-4D97-AF65-F5344CB8AC3E}">
        <p14:creationId xmlns:p14="http://schemas.microsoft.com/office/powerpoint/2010/main" val="40017869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rapid, widespread adoption of large language models (LLMs) has led to a dangerous over-reliance on tools that frequently produce "AI hallucinations"—plausible-sounding yet entirely fabricated information generated through predictive guesswork. This tendency to invent facts creates severe real-world harms, such as undermining Indigenous language and cultural preservation through the creation of fake vocabulary and inaccurate cultural teachings, while also threatening public health by generating convincing, fraudulent medical research. Beyond factual inaccuracies, generative AI poses major data privacy risks by storing user inputs that can inadvertently leak sensitive information in future responses. Ultimately, corporate attempts to replace human workers with these tools often backfire, as seen in the software development industry, where failing AI-generated code increases workloads for remaining staff and drives widespread professional distrust. </a:t>
            </a:r>
            <a:endParaRPr lang="en-US" dirty="0"/>
          </a:p>
        </p:txBody>
      </p:sp>
      <p:sp>
        <p:nvSpPr>
          <p:cNvPr id="4" name="Slide Number Placeholder 3"/>
          <p:cNvSpPr>
            <a:spLocks noGrp="1"/>
          </p:cNvSpPr>
          <p:nvPr>
            <p:ph type="sldNum" sz="quarter" idx="5"/>
          </p:nvPr>
        </p:nvSpPr>
        <p:spPr/>
        <p:txBody>
          <a:bodyPr/>
          <a:lstStyle/>
          <a:p>
            <a:fld id="{4F9091CA-B049-DA48-9A01-DF0FCE8FCFE8}" type="slidenum">
              <a:rPr lang="en-US" smtClean="0"/>
              <a:t>61</a:t>
            </a:fld>
            <a:endParaRPr lang="en-US"/>
          </a:p>
        </p:txBody>
      </p:sp>
    </p:spTree>
    <p:extLst>
      <p:ext uri="{BB962C8B-B14F-4D97-AF65-F5344CB8AC3E}">
        <p14:creationId xmlns:p14="http://schemas.microsoft.com/office/powerpoint/2010/main" val="3787524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137848" y="6391657"/>
            <a:ext cx="3494314" cy="330466"/>
          </a:xfrm>
        </p:spPr>
        <p:txBody>
          <a:bodyPr/>
          <a:lstStyle>
            <a:lvl1pPr algn="r">
              <a:defRPr>
                <a:solidFill>
                  <a:schemeClr val="tx2"/>
                </a:solidFill>
                <a:effectLst/>
              </a:defRPr>
            </a:lvl1p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C5332F7E-ED92-7F40-9BD2-514E0ACC9360}" type="slidenum">
              <a:rPr lang="en-US" smtClean="0"/>
              <a:t>‹#›</a:t>
            </a:fld>
            <a:endParaRPr lang="en-US"/>
          </a:p>
        </p:txBody>
      </p:sp>
    </p:spTree>
    <p:extLst>
      <p:ext uri="{BB962C8B-B14F-4D97-AF65-F5344CB8AC3E}">
        <p14:creationId xmlns:p14="http://schemas.microsoft.com/office/powerpoint/2010/main" val="1340917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148177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endParaRPr lang="en-US" dirty="0"/>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C5332F7E-ED92-7F40-9BD2-514E0ACC9360}" type="slidenum">
              <a:rPr lang="en-US" smtClean="0"/>
              <a:t>‹#›</a:t>
            </a:fld>
            <a:endParaRPr lang="en-US"/>
          </a:p>
        </p:txBody>
      </p:sp>
    </p:spTree>
    <p:extLst>
      <p:ext uri="{BB962C8B-B14F-4D97-AF65-F5344CB8AC3E}">
        <p14:creationId xmlns:p14="http://schemas.microsoft.com/office/powerpoint/2010/main" val="2733725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5332F7E-ED92-7F40-9BD2-514E0ACC9360}" type="slidenum">
              <a:rPr lang="en-US" smtClean="0"/>
              <a:t>‹#›</a:t>
            </a:fld>
            <a:endParaRPr lang="en-US"/>
          </a:p>
        </p:txBody>
      </p:sp>
    </p:spTree>
    <p:extLst>
      <p:ext uri="{BB962C8B-B14F-4D97-AF65-F5344CB8AC3E}">
        <p14:creationId xmlns:p14="http://schemas.microsoft.com/office/powerpoint/2010/main" val="158344508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C5332F7E-ED92-7F40-9BD2-514E0ACC9360}" type="slidenum">
              <a:rPr lang="en-US" smtClean="0"/>
              <a:t>‹#›</a:t>
            </a:fld>
            <a:endParaRPr lang="en-US"/>
          </a:p>
        </p:txBody>
      </p:sp>
    </p:spTree>
    <p:extLst>
      <p:ext uri="{BB962C8B-B14F-4D97-AF65-F5344CB8AC3E}">
        <p14:creationId xmlns:p14="http://schemas.microsoft.com/office/powerpoint/2010/main" val="122504384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105475520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328049799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815513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2429397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3170224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endParaRPr lang="en-US" dirty="0"/>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1246158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C5332F7E-ED92-7F40-9BD2-514E0ACC9360}"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156678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5332F7E-ED92-7F40-9BD2-514E0ACC9360}"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841832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5332F7E-ED92-7F40-9BD2-514E0ACC9360}" type="slidenum">
              <a:rPr lang="en-US" smtClean="0"/>
              <a:t>‹#›</a:t>
            </a:fld>
            <a:endParaRPr lang="en-US"/>
          </a:p>
        </p:txBody>
      </p:sp>
    </p:spTree>
    <p:extLst>
      <p:ext uri="{BB962C8B-B14F-4D97-AF65-F5344CB8AC3E}">
        <p14:creationId xmlns:p14="http://schemas.microsoft.com/office/powerpoint/2010/main" val="2959033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1542132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C5332F7E-ED92-7F40-9BD2-514E0ACC9360}"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25437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C5332F7E-ED92-7F40-9BD2-514E0ACC9360}"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535468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99797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dirty="0"/>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3748864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3208262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dirty="0"/>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2326559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2E940BF-81C2-1FFB-391F-670B2E738E5C}"/>
              </a:ext>
            </a:extLst>
          </p:cNvPr>
          <p:cNvSpPr>
            <a:spLocks noGrp="1"/>
          </p:cNvSpPr>
          <p:nvPr>
            <p:ph sz="quarter" idx="15"/>
          </p:nvPr>
        </p:nvSpPr>
        <p:spPr>
          <a:xfrm>
            <a:off x="182880" y="1645920"/>
            <a:ext cx="5420409"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FB763AB3-1DFB-9F9F-2339-33F3C49C8C10}"/>
              </a:ext>
            </a:extLst>
          </p:cNvPr>
          <p:cNvSpPr>
            <a:spLocks noGrp="1"/>
          </p:cNvSpPr>
          <p:nvPr>
            <p:ph sz="quarter" idx="16"/>
          </p:nvPr>
        </p:nvSpPr>
        <p:spPr>
          <a:xfrm>
            <a:off x="6248400" y="1645920"/>
            <a:ext cx="5261184"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20114311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D6A39E64-722E-F001-F641-974F5225314A}"/>
              </a:ext>
            </a:extLst>
          </p:cNvPr>
          <p:cNvSpPr>
            <a:spLocks noGrp="1"/>
          </p:cNvSpPr>
          <p:nvPr>
            <p:ph sz="quarter" idx="15"/>
          </p:nvPr>
        </p:nvSpPr>
        <p:spPr>
          <a:xfrm>
            <a:off x="181631"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4B9C0BFD-5C7B-FA0D-DCE8-95D24728FEB0}"/>
              </a:ext>
            </a:extLst>
          </p:cNvPr>
          <p:cNvSpPr>
            <a:spLocks noGrp="1"/>
          </p:cNvSpPr>
          <p:nvPr>
            <p:ph sz="quarter" idx="16"/>
          </p:nvPr>
        </p:nvSpPr>
        <p:spPr>
          <a:xfrm>
            <a:off x="6245352"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3137740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40927810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3119745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2504022080"/>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184982447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31ED-887D-12A7-25B9-0148470E10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84FC10-305B-478A-475A-692168F529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D9C26E-C75C-F545-69CF-39B088471A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EA9566-C609-B770-2BB2-1A32BFAC73FF}"/>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6" name="Footer Placeholder 5">
            <a:extLst>
              <a:ext uri="{FF2B5EF4-FFF2-40B4-BE49-F238E27FC236}">
                <a16:creationId xmlns:a16="http://schemas.microsoft.com/office/drawing/2014/main" id="{13C8BB3A-24DC-F1ED-B71C-F463C0C965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1118D2-FB5E-481A-36E4-A41209B89A81}"/>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4012613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A9793-B5A2-8773-F555-1DB1DE44E5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9CDEF6-D892-1172-52E7-FAE5274371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DAA143-0462-F776-3067-3B51AC6CDB73}"/>
              </a:ext>
            </a:extLst>
          </p:cNvPr>
          <p:cNvSpPr>
            <a:spLocks noGrp="1"/>
          </p:cNvSpPr>
          <p:nvPr>
            <p:ph type="dt" sz="half" idx="10"/>
          </p:nvPr>
        </p:nvSpPr>
        <p:spPr/>
        <p:txBody>
          <a:bodyPr/>
          <a:lstStyle/>
          <a:p>
            <a:fld id="{66EAB2F4-AF41-6F4C-B709-FC83A9DB759E}" type="datetimeFigureOut">
              <a:rPr lang="en-US" smtClean="0"/>
              <a:t>10/15/26</a:t>
            </a:fld>
            <a:endParaRPr lang="en-US"/>
          </a:p>
        </p:txBody>
      </p:sp>
      <p:sp>
        <p:nvSpPr>
          <p:cNvPr id="5" name="Footer Placeholder 4">
            <a:extLst>
              <a:ext uri="{FF2B5EF4-FFF2-40B4-BE49-F238E27FC236}">
                <a16:creationId xmlns:a16="http://schemas.microsoft.com/office/drawing/2014/main" id="{9F629521-ADC4-405A-E3C2-C9D6CCC7E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CDBCD6-27EC-A8B7-DE87-132F17291A97}"/>
              </a:ext>
            </a:extLst>
          </p:cNvPr>
          <p:cNvSpPr>
            <a:spLocks noGrp="1"/>
          </p:cNvSpPr>
          <p:nvPr>
            <p:ph type="sldNum" sz="quarter" idx="12"/>
          </p:nvPr>
        </p:nvSpPr>
        <p:spPr/>
        <p:txBody>
          <a:bodyPr/>
          <a:lstStyle/>
          <a:p>
            <a:fld id="{C5332F7E-ED92-7F40-9BD2-514E0ACC9360}" type="slidenum">
              <a:rPr lang="en-US" smtClean="0"/>
              <a:t>‹#›</a:t>
            </a:fld>
            <a:endParaRPr lang="en-US"/>
          </a:p>
        </p:txBody>
      </p:sp>
    </p:spTree>
    <p:extLst>
      <p:ext uri="{BB962C8B-B14F-4D97-AF65-F5344CB8AC3E}">
        <p14:creationId xmlns:p14="http://schemas.microsoft.com/office/powerpoint/2010/main" val="3972096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a:defRPr sz="75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a:defRPr sz="750">
                <a:solidFill>
                  <a:schemeClr val="tx1"/>
                </a:solidFill>
              </a:defRPr>
            </a:lvl1pPr>
          </a:lstStyle>
          <a:p>
            <a:fld id="{66EAB2F4-AF41-6F4C-B709-FC83A9DB759E}" type="datetimeFigureOut">
              <a:rPr lang="en-US" smtClean="0"/>
              <a:t>10/15/26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a:defRPr sz="750">
                <a:solidFill>
                  <a:schemeClr val="tx1"/>
                </a:solidFill>
              </a:defRPr>
            </a:lvl1pPr>
          </a:lstStyle>
          <a:p>
            <a:fld id="{C5332F7E-ED92-7F40-9BD2-514E0ACC9360}" type="slidenum">
              <a:rPr lang="en-US" smtClean="0"/>
              <a:t>‹#›</a:t>
            </a:fld>
            <a:endParaRPr lang="en-US"/>
          </a:p>
        </p:txBody>
      </p:sp>
    </p:spTree>
    <p:extLst>
      <p:ext uri="{BB962C8B-B14F-4D97-AF65-F5344CB8AC3E}">
        <p14:creationId xmlns:p14="http://schemas.microsoft.com/office/powerpoint/2010/main" val="3758584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8.xml"/><Relationship Id="rId1" Type="http://schemas.openxmlformats.org/officeDocument/2006/relationships/tags" Target="../tags/tag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9.xml"/><Relationship Id="rId1" Type="http://schemas.openxmlformats.org/officeDocument/2006/relationships/tags" Target="../tags/tag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creativecommons.org/licenses/by/3.0/" TargetMode="External"/><Relationship Id="rId2" Type="http://schemas.openxmlformats.org/officeDocument/2006/relationships/slideLayout" Target="../slideLayouts/slideLayout22.xml"/><Relationship Id="rId1" Type="http://schemas.openxmlformats.org/officeDocument/2006/relationships/tags" Target="../tags/tag6.xml"/><Relationship Id="rId6" Type="http://schemas.openxmlformats.org/officeDocument/2006/relationships/hyperlink" Target="https://www.flickr.com/photos/deadling/2229537166/" TargetMode="External"/><Relationship Id="rId5" Type="http://schemas.openxmlformats.org/officeDocument/2006/relationships/image" Target="../media/image10.jpg"/><Relationship Id="rId4" Type="http://schemas.openxmlformats.org/officeDocument/2006/relationships/hyperlink" Target="https://www.rawpixel.com/image/57100/group-diverse-business-people-are-having-meeting"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9.xml"/><Relationship Id="rId1" Type="http://schemas.openxmlformats.org/officeDocument/2006/relationships/tags" Target="../tags/tag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9.xml"/><Relationship Id="rId1" Type="http://schemas.openxmlformats.org/officeDocument/2006/relationships/tags" Target="../tags/tag15.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9.xml"/><Relationship Id="rId1" Type="http://schemas.openxmlformats.org/officeDocument/2006/relationships/tags" Target="../tags/tag25.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8.xml"/><Relationship Id="rId1" Type="http://schemas.openxmlformats.org/officeDocument/2006/relationships/tags" Target="../tags/tag26.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8.xml"/><Relationship Id="rId1" Type="http://schemas.openxmlformats.org/officeDocument/2006/relationships/tags" Target="../tags/tag27.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8.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8.xml"/><Relationship Id="rId1" Type="http://schemas.openxmlformats.org/officeDocument/2006/relationships/tags" Target="../tags/tag2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9.xml"/><Relationship Id="rId1" Type="http://schemas.openxmlformats.org/officeDocument/2006/relationships/tags" Target="../tags/tag30.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28.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Category:Dot_matrix_printer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36.jpeg"/><Relationship Id="rId4" Type="http://schemas.openxmlformats.org/officeDocument/2006/relationships/hyperlink" Target="https://ollama.com/"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7.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8.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9.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0.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41.jpeg"/></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43.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44.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4046-2791-0768-7491-30C15E3FB744}"/>
              </a:ext>
            </a:extLst>
          </p:cNvPr>
          <p:cNvSpPr>
            <a:spLocks noGrp="1"/>
          </p:cNvSpPr>
          <p:nvPr>
            <p:ph type="ctrTitle"/>
          </p:nvPr>
        </p:nvSpPr>
        <p:spPr>
          <a:xfrm>
            <a:off x="6995160" y="502920"/>
            <a:ext cx="4645152" cy="4160520"/>
          </a:xfrm>
        </p:spPr>
        <p:txBody>
          <a:bodyPr wrap="square" lIns="27432" tIns="27432" rIns="27432" bIns="27432">
            <a:noAutofit/>
          </a:bodyPr>
          <a:lstStyle/>
          <a:p>
            <a:pPr marL="0" indent="0" algn="l" fontAlgn="base">
              <a:lnSpc>
                <a:spcPct val="110000"/>
              </a:lnSpc>
              <a:spcBef>
                <a:spcPts val="0"/>
              </a:spcBef>
              <a:spcAft>
                <a:spcPts val="0"/>
              </a:spcAft>
              <a:buClr>
                <a:srgbClr val="FFFFFF"/>
              </a:buClr>
              <a:buNone/>
              <a:defRPr sz="3200" b="1">
                <a:solidFill>
                  <a:srgbClr val="FFFFFF"/>
                </a:solidFill>
              </a:defRPr>
            </a:pPr>
            <a:r>
              <a:rPr lang="en-US" sz="3200" b="1">
                <a:solidFill>
                  <a:srgbClr val="FFFFFF"/>
                </a:solidFill>
              </a:rPr>
              <a:t>Uses of Generative Artificial Intelligence in Research Administration: Good, Bad and Ugly </a:t>
            </a:r>
            <a:br>
              <a:rPr lang="en-US" sz="3500" dirty="0"/>
            </a:br>
            <a:r>
              <a:rPr lang="en-US" sz="3200" b="1">
                <a:solidFill>
                  <a:srgbClr val="FFFFFF"/>
                </a:solidFill>
              </a:rPr>
              <a:t> </a:t>
            </a:r>
            <a:br>
              <a:rPr lang="en-US" sz="3500" dirty="0"/>
            </a:br>
            <a:endParaRPr lang="en-US" sz="3500"/>
          </a:p>
        </p:txBody>
      </p:sp>
      <p:sp>
        <p:nvSpPr>
          <p:cNvPr id="3" name="Subtitle 2">
            <a:extLst>
              <a:ext uri="{FF2B5EF4-FFF2-40B4-BE49-F238E27FC236}">
                <a16:creationId xmlns:a16="http://schemas.microsoft.com/office/drawing/2014/main" id="{82CAA070-80BD-29E6-FA50-C1C4A1223565}"/>
              </a:ext>
            </a:extLst>
          </p:cNvPr>
          <p:cNvSpPr>
            <a:spLocks noGrp="1"/>
          </p:cNvSpPr>
          <p:nvPr>
            <p:ph type="subTitle" idx="1"/>
          </p:nvPr>
        </p:nvSpPr>
        <p:spPr>
          <a:xfrm>
            <a:off x="6995160" y="4864608"/>
            <a:ext cx="4645152" cy="1600200"/>
          </a:xfrm>
        </p:spPr>
        <p:txBody>
          <a:bodyPr wrap="square" lIns="27432" tIns="27432" rIns="27432" bIns="27432" anchor="t">
            <a:noAutofit/>
          </a:bodyPr>
          <a:lstStyle/>
          <a:p>
            <a:pPr marL="0" indent="0" algn="l">
              <a:lnSpc>
                <a:spcPct val="110000"/>
              </a:lnSpc>
              <a:spcBef>
                <a:spcPts val="0"/>
              </a:spcBef>
              <a:spcAft>
                <a:spcPts val="800"/>
              </a:spcAft>
              <a:buClr>
                <a:srgbClr val="FFFFFF"/>
              </a:buClr>
              <a:buNone/>
              <a:defRPr sz="1600">
                <a:solidFill>
                  <a:srgbClr val="FFFFFF"/>
                </a:solidFill>
              </a:defRPr>
            </a:pPr>
            <a:r>
              <a:rPr lang="en-US" sz="1600">
                <a:solidFill>
                  <a:srgbClr val="FFFFFF"/>
                </a:solidFill>
              </a:rPr>
              <a:t>AnnMaria De Mars, The Julia Group</a:t>
            </a:r>
          </a:p>
          <a:p>
            <a:pPr marL="0" indent="0" algn="l">
              <a:lnSpc>
                <a:spcPct val="110000"/>
              </a:lnSpc>
              <a:spcBef>
                <a:spcPts val="0"/>
              </a:spcBef>
              <a:spcAft>
                <a:spcPts val="800"/>
              </a:spcAft>
              <a:buClr>
                <a:srgbClr val="FFFFFF"/>
              </a:buClr>
              <a:buNone/>
              <a:defRPr sz="1600">
                <a:solidFill>
                  <a:srgbClr val="FFFFFF"/>
                </a:solidFill>
              </a:defRPr>
            </a:pPr>
            <a:r>
              <a:rPr lang="en-US" sz="1600">
                <a:solidFill>
                  <a:srgbClr val="FFFFFF"/>
                </a:solidFill>
              </a:rPr>
              <a:t>Michael Selburg, Turtle Mountain College</a:t>
            </a:r>
          </a:p>
          <a:p>
            <a:pPr marL="0" indent="0" algn="l">
              <a:lnSpc>
                <a:spcPct val="110000"/>
              </a:lnSpc>
              <a:spcBef>
                <a:spcPts val="0"/>
              </a:spcBef>
              <a:spcAft>
                <a:spcPts val="800"/>
              </a:spcAft>
              <a:buClr>
                <a:srgbClr val="FFFFFF"/>
              </a:buClr>
              <a:buNone/>
              <a:defRPr sz="1600">
                <a:solidFill>
                  <a:srgbClr val="FFFFFF"/>
                </a:solidFill>
              </a:defRPr>
            </a:pPr>
            <a:r>
              <a:rPr lang="en-US" sz="1600">
                <a:solidFill>
                  <a:srgbClr val="FFFFFF"/>
                </a:solidFill>
              </a:rPr>
              <a:t>Jeanette Vega, The College of New Jersey</a:t>
            </a:r>
          </a:p>
          <a:p>
            <a:pPr marL="0" indent="0" algn="l">
              <a:lnSpc>
                <a:spcPct val="110000"/>
              </a:lnSpc>
              <a:spcBef>
                <a:spcPts val="0"/>
              </a:spcBef>
              <a:spcAft>
                <a:spcPts val="800"/>
              </a:spcAft>
              <a:buClr>
                <a:srgbClr val="FFFFFF"/>
              </a:buClr>
              <a:buNone/>
              <a:defRPr sz="1600">
                <a:solidFill>
                  <a:srgbClr val="FFFFFF"/>
                </a:solidFill>
              </a:defRPr>
            </a:pPr>
            <a:r>
              <a:rPr lang="en-US" sz="1600">
                <a:solidFill>
                  <a:srgbClr val="FFFFFF"/>
                </a:solidFill>
              </a:rPr>
              <a:t>Sandra Justice, Lawrence Technological University</a:t>
            </a:r>
          </a:p>
        </p:txBody>
      </p:sp>
      <p:pic>
        <p:nvPicPr>
          <p:cNvPr id="5" name="Picture 4" descr="AI-generated illustrative photograph, not documentary evidence of a named person or institution.">
            <a:extLst>
              <a:ext uri="{FF2B5EF4-FFF2-40B4-BE49-F238E27FC236}">
                <a16:creationId xmlns:a16="http://schemas.microsoft.com/office/drawing/2014/main" id="{A76A0267-77B0-93E2-8648-254B2286776A}"/>
              </a:ext>
            </a:extLst>
          </p:cNvPr>
          <p:cNvPicPr>
            <a:picLocks noChangeAspect="1"/>
          </p:cNvPicPr>
          <p:nvPr/>
        </p:nvPicPr>
        <p:blipFill>
          <a:blip r:embed="rId4"/>
          <a:srcRect/>
          <a:stretch>
            <a:fillRect/>
          </a:stretch>
        </p:blipFill>
        <p:spPr>
          <a:xfrm>
            <a:off x="315814" y="266699"/>
            <a:ext cx="6322891"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noFill/>
        </p:spPr>
      </p:pic>
    </p:spTree>
    <p:custDataLst>
      <p:tags r:id="rId1"/>
    </p:custDataLst>
    <p:extLst>
      <p:ext uri="{BB962C8B-B14F-4D97-AF65-F5344CB8AC3E}">
        <p14:creationId xmlns:p14="http://schemas.microsoft.com/office/powerpoint/2010/main" val="2379848031"/>
      </p:ext>
    </p:extLst>
  </p:cSld>
  <p:clrMapOvr>
    <a:overrideClrMapping bg1="lt1" tx1="dk1" bg2="lt2" tx2="dk2" accent1="accent1" accent2="accent2" accent3="accent3" accent4="accent4" accent5="accent5" accent6="accent6" hlink="lt1" folHlink="lt1"/>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A084D-CF62-D1B0-3B5B-004E225B1B85}"/>
              </a:ext>
            </a:extLst>
          </p:cNvPr>
          <p:cNvSpPr>
            <a:spLocks noGrp="1"/>
          </p:cNvSpPr>
          <p:nvPr>
            <p:ph type="ctrTitle"/>
          </p:nvPr>
        </p:nvSpPr>
        <p:spPr>
          <a:xfrm>
            <a:off x="777240" y="960120"/>
            <a:ext cx="10561320" cy="2971800"/>
          </a:xfrm>
        </p:spPr>
        <p:txBody>
          <a:bodyPr wrap="square" lIns="27432" tIns="27432" rIns="27432" bIns="27432" anchor="t">
            <a:noAutofit/>
          </a:bodyPr>
          <a:lstStyle/>
          <a:p>
            <a:pPr marL="0" indent="0" algn="l">
              <a:lnSpc>
                <a:spcPct val="110000"/>
              </a:lnSpc>
              <a:spcBef>
                <a:spcPts val="0"/>
              </a:spcBef>
              <a:spcAft>
                <a:spcPts val="0"/>
              </a:spcAft>
              <a:buClr>
                <a:srgbClr val="FFFFFF"/>
              </a:buClr>
              <a:buNone/>
              <a:defRPr sz="4600" b="1">
                <a:solidFill>
                  <a:srgbClr val="FFFFFF"/>
                </a:solidFill>
              </a:defRPr>
            </a:pPr>
            <a:r>
              <a:rPr lang="en-US" sz="4600" b="1">
                <a:solidFill>
                  <a:srgbClr val="FFFFFF"/>
                </a:solidFill>
              </a:rPr>
              <a:t>The Problems</a:t>
            </a:r>
          </a:p>
        </p:txBody>
      </p:sp>
      <p:sp>
        <p:nvSpPr>
          <p:cNvPr id="3" name="Content Placeholder 2">
            <a:extLst>
              <a:ext uri="{FF2B5EF4-FFF2-40B4-BE49-F238E27FC236}">
                <a16:creationId xmlns:a16="http://schemas.microsoft.com/office/drawing/2014/main" id="{FE3E5479-AE24-7FCF-F422-A5C3087012A4}"/>
              </a:ext>
            </a:extLst>
          </p:cNvPr>
          <p:cNvSpPr>
            <a:spLocks noGrp="1"/>
          </p:cNvSpPr>
          <p:nvPr>
            <p:ph type="subTitle" idx="1"/>
          </p:nvPr>
        </p:nvSpPr>
        <p:spPr>
          <a:xfrm>
            <a:off x="777240" y="4343400"/>
            <a:ext cx="10561320" cy="1828800"/>
          </a:xfrm>
        </p:spPr>
        <p:txBody>
          <a:bodyPr wrap="square" lIns="27432" tIns="27432" rIns="27432" bIns="27432">
            <a:noAutofit/>
          </a:bodyPr>
          <a:lstStyle/>
          <a:p>
            <a:pPr marL="0" indent="0" algn="l">
              <a:lnSpc>
                <a:spcPct val="110000"/>
              </a:lnSpc>
              <a:spcBef>
                <a:spcPts val="0"/>
              </a:spcBef>
              <a:spcAft>
                <a:spcPts val="1400"/>
              </a:spcAft>
              <a:buClr>
                <a:srgbClr val="FFFFFF"/>
              </a:buClr>
              <a:buNone/>
              <a:defRPr sz="2800">
                <a:solidFill>
                  <a:srgbClr val="FFFFFF"/>
                </a:solidFill>
              </a:defRPr>
            </a:pPr>
            <a:r>
              <a:rPr lang="en-US" sz="2800">
                <a:solidFill>
                  <a:srgbClr val="FFFFFF"/>
                </a:solidFill>
              </a:rPr>
              <a:t>University research administrators report an overwhelming workload and a high degree of burnout </a:t>
            </a:r>
          </a:p>
          <a:p>
            <a:pPr marL="0" indent="0" algn="l">
              <a:lnSpc>
                <a:spcPct val="110000"/>
              </a:lnSpc>
              <a:spcBef>
                <a:spcPts val="0"/>
              </a:spcBef>
              <a:spcAft>
                <a:spcPts val="1400"/>
              </a:spcAft>
              <a:buClr>
                <a:srgbClr val="FFFFFF"/>
              </a:buClr>
              <a:buNone/>
              <a:defRPr sz="2800">
                <a:solidFill>
                  <a:srgbClr val="FFFFFF"/>
                </a:solidFill>
              </a:defRPr>
            </a:pPr>
            <a:r>
              <a:rPr lang="en-US" sz="2800">
                <a:solidFill>
                  <a:srgbClr val="FFFFFF"/>
                </a:solidFill>
              </a:rPr>
              <a:t>Result: Negative impact on staff retention</a:t>
            </a:r>
          </a:p>
        </p:txBody>
      </p:sp>
    </p:spTree>
    <p:custDataLst>
      <p:tags r:id="rId1"/>
    </p:custDataLst>
    <p:extLst>
      <p:ext uri="{BB962C8B-B14F-4D97-AF65-F5344CB8AC3E}">
        <p14:creationId xmlns:p14="http://schemas.microsoft.com/office/powerpoint/2010/main" val="3606008137"/>
      </p:ext>
    </p:extLst>
  </p:cSld>
  <p:clrMapOvr>
    <a:overrideClrMapping bg1="lt1" tx1="dk1" bg2="lt2" tx2="dk2" accent1="accent1" accent2="accent2" accent3="accent3" accent4="accent4" accent5="accent5" accent6="accent6" hlink="lt1" folHlink="lt1"/>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8B0077-1EEC-AB6F-FFF2-43A4EABACAF1}"/>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Problem is getting worse!</a:t>
            </a:r>
          </a:p>
        </p:txBody>
      </p:sp>
      <p:sp>
        <p:nvSpPr>
          <p:cNvPr id="5" name="Content Placeholder 4">
            <a:extLst>
              <a:ext uri="{FF2B5EF4-FFF2-40B4-BE49-F238E27FC236}">
                <a16:creationId xmlns:a16="http://schemas.microsoft.com/office/drawing/2014/main" id="{E8724249-1DEC-E9A6-31B1-A00A93C444BB}"/>
              </a:ext>
            </a:extLst>
          </p:cNvPr>
          <p:cNvSpPr>
            <a:spLocks noGrp="1"/>
          </p:cNvSpPr>
          <p:nvPr>
            <p:ph sz="half" idx="1"/>
          </p:nvPr>
        </p:nvSpPr>
        <p:spPr>
          <a:xfrm>
            <a:off x="594360" y="1828800"/>
            <a:ext cx="4297680" cy="4343400"/>
          </a:xfrm>
        </p:spPr>
        <p:txBody>
          <a:bodyPr wrap="square" lIns="27432" tIns="27432" rIns="27432" bIns="27432">
            <a:noAutofit/>
          </a:bodyPr>
          <a:lstStyle/>
          <a:p>
            <a:pPr marL="210312" indent="-182880" algn="l">
              <a:lnSpc>
                <a:spcPct val="110000"/>
              </a:lnSpc>
              <a:spcBef>
                <a:spcPts val="0"/>
              </a:spcBef>
              <a:spcAft>
                <a:spcPts val="2400"/>
              </a:spcAft>
              <a:buClr>
                <a:srgbClr val="FFFFFF"/>
              </a:buClr>
              <a:defRPr sz="2800">
                <a:solidFill>
                  <a:srgbClr val="FFFFFF"/>
                </a:solidFill>
              </a:defRPr>
            </a:pPr>
            <a:r>
              <a:rPr lang="en-US" sz="2800">
                <a:solidFill>
                  <a:srgbClr val="FFFFFF"/>
                </a:solidFill>
              </a:rPr>
              <a:t>Percentage of time that PIs spent on research administration has increased from 42% to 44% </a:t>
            </a:r>
          </a:p>
          <a:p>
            <a:pPr marL="210312" indent="-182880" algn="l">
              <a:lnSpc>
                <a:spcPct val="110000"/>
              </a:lnSpc>
              <a:spcBef>
                <a:spcPts val="0"/>
              </a:spcBef>
              <a:spcAft>
                <a:spcPts val="2400"/>
              </a:spcAft>
              <a:buClr>
                <a:srgbClr val="FFFFFF"/>
              </a:buClr>
              <a:defRPr sz="2800">
                <a:solidFill>
                  <a:srgbClr val="FFFFFF"/>
                </a:solidFill>
              </a:defRPr>
            </a:pPr>
            <a:r>
              <a:rPr lang="en-US" sz="2800">
                <a:solidFill>
                  <a:srgbClr val="FFFFFF"/>
                </a:solidFill>
              </a:rPr>
              <a:t>Field is becoming more complex. </a:t>
            </a:r>
          </a:p>
        </p:txBody>
      </p:sp>
      <p:pic>
        <p:nvPicPr>
          <p:cNvPr id="11" name="Picture 10">
            <a:extLst>
              <a:ext uri="{FF2B5EF4-FFF2-40B4-BE49-F238E27FC236}">
                <a16:creationId xmlns:a16="http://schemas.microsoft.com/office/drawing/2014/main" id="{23DC3C10-7FB5-31B4-4EBE-11AA76A52F5E}"/>
              </a:ext>
            </a:extLst>
          </p:cNvPr>
          <p:cNvPicPr>
            <a:picLocks noChangeAspect="1"/>
          </p:cNvPicPr>
          <p:nvPr/>
        </p:nvPicPr>
        <p:blipFill>
          <a:blip r:embed="rId4"/>
          <a:stretch>
            <a:fillRect/>
          </a:stretch>
        </p:blipFill>
        <p:spPr>
          <a:xfrm>
            <a:off x="5257800" y="1830318"/>
            <a:ext cx="6355080" cy="4294643"/>
          </a:xfrm>
          <a:prstGeom prst="rect">
            <a:avLst/>
          </a:prstGeom>
        </p:spPr>
      </p:pic>
    </p:spTree>
    <p:custDataLst>
      <p:tags r:id="rId1"/>
    </p:custDataLst>
    <p:extLst>
      <p:ext uri="{BB962C8B-B14F-4D97-AF65-F5344CB8AC3E}">
        <p14:creationId xmlns:p14="http://schemas.microsoft.com/office/powerpoint/2010/main" val="3898355866"/>
      </p:ext>
    </p:extLst>
  </p:cSld>
  <p:clrMapOvr>
    <a:overrideClrMapping bg1="lt1" tx1="dk1" bg2="lt2" tx2="dk2" accent1="accent1" accent2="accent2" accent3="accent3" accent4="accent4" accent5="accent5" accent6="accent6" hlink="lt1" folHlink="lt1"/>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F8A073-8491-B87D-BECB-7834475FB062}"/>
              </a:ext>
            </a:extLst>
          </p:cNvPr>
          <p:cNvSpPr>
            <a:spLocks noGrp="1"/>
          </p:cNvSpPr>
          <p:nvPr>
            <p:ph type="title"/>
          </p:nvPr>
        </p:nvSpPr>
        <p:spPr>
          <a:xfrm>
            <a:off x="594360" y="594360"/>
            <a:ext cx="3017520" cy="502920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Problem is even worse</a:t>
            </a:r>
          </a:p>
        </p:txBody>
      </p:sp>
      <p:graphicFrame>
        <p:nvGraphicFramePr>
          <p:cNvPr id="8" name="Content Placeholder 5">
            <a:extLst>
              <a:ext uri="{FF2B5EF4-FFF2-40B4-BE49-F238E27FC236}">
                <a16:creationId xmlns:a16="http://schemas.microsoft.com/office/drawing/2014/main" id="{A84C288A-592D-540A-A188-186E260B6AF3}"/>
              </a:ext>
            </a:extLst>
          </p:cNvPr>
          <p:cNvGraphicFramePr>
            <a:graphicFrameLocks noGrp="1"/>
          </p:cNvGraphicFramePr>
          <p:nvPr>
            <p:ph sz="quarter" idx="13"/>
            <p:extLst>
              <p:ext uri="{D42A27DB-BD31-4B8C-83A1-F6EECF244321}">
                <p14:modId xmlns:p14="http://schemas.microsoft.com/office/powerpoint/2010/main" val="3841617140"/>
              </p:ext>
            </p:extLst>
          </p:nvPr>
        </p:nvGraphicFramePr>
        <p:xfrm>
          <a:off x="3972674" y="266700"/>
          <a:ext cx="7688495" cy="60478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396480590"/>
      </p:ext>
    </p:extLst>
  </p:cSld>
  <p:clrMapOvr>
    <a:overrideClrMapping bg1="lt1" tx1="dk1" bg2="lt2" tx2="dk2" accent1="accent1" accent2="accent2" accent3="accent3" accent4="accent4" accent5="accent5" accent6="accent6" hlink="lt1" folHlink="lt1"/>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1F2AD-D5DC-DFD4-37D4-BB745EC4A9C5}"/>
              </a:ext>
            </a:extLst>
          </p:cNvPr>
          <p:cNvSpPr>
            <a:spLocks noGrp="1"/>
          </p:cNvSpPr>
          <p:nvPr>
            <p:ph type="title"/>
          </p:nvPr>
        </p:nvSpPr>
        <p:spPr>
          <a:xfrm>
            <a:off x="594360" y="411480"/>
            <a:ext cx="10972800" cy="1051560"/>
          </a:xfrm>
        </p:spPr>
        <p:txBody>
          <a:bodyPr vert="horz" wrap="square" lIns="27432" tIns="27432" rIns="27432" bIns="27432" rtlCol="0" anchor="t">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kern="1200">
                <a:solidFill>
                  <a:srgbClr val="FFFFFF"/>
                </a:solidFill>
              </a:rPr>
              <a:t>How do we do more with less resources?</a:t>
            </a:r>
          </a:p>
        </p:txBody>
      </p:sp>
      <p:pic>
        <p:nvPicPr>
          <p:cNvPr id="9" name="Content Placeholder 8" descr="Group of diverse business people are having a meeting - ID: 57100">
            <a:extLst>
              <a:ext uri="{FF2B5EF4-FFF2-40B4-BE49-F238E27FC236}">
                <a16:creationId xmlns:a16="http://schemas.microsoft.com/office/drawing/2014/main" id="{AFB90B3E-F462-BABE-E8E8-E1400159E03F}"/>
              </a:ext>
            </a:extLst>
          </p:cNvPr>
          <p:cNvPicPr>
            <a:picLocks noGrp="1" noChangeAspect="1"/>
          </p:cNvPicPr>
          <p:nvPr>
            <p:ph sz="quarter" idx="15"/>
          </p:nvPr>
        </p:nvPicPr>
        <p:blipFill>
          <a:blip r:embed="rId3">
            <a:extLst>
              <a:ext uri="{837473B0-CC2E-450A-ABE3-18F120FF3D39}">
                <a1611:picAttrSrcUrl xmlns:a1611="http://schemas.microsoft.com/office/drawing/2016/11/main" r:id="rId4"/>
              </a:ext>
            </a:extLst>
          </a:blip>
          <a:srcRect t="4728" r="3" b="1888"/>
          <a:stretch>
            <a:fillRect/>
          </a:stretch>
        </p:blipFill>
        <p:spPr>
          <a:xfrm>
            <a:off x="182880" y="1645920"/>
            <a:ext cx="5420409" cy="4741588"/>
          </a:xfrm>
          <a:prstGeom prst="rect">
            <a:avLst/>
          </a:prstGeom>
          <a:noFill/>
        </p:spPr>
      </p:pic>
      <p:pic>
        <p:nvPicPr>
          <p:cNvPr id="11" name="Content Placeholder 10" descr="Piles of Money | Eric | Flickr">
            <a:extLst>
              <a:ext uri="{FF2B5EF4-FFF2-40B4-BE49-F238E27FC236}">
                <a16:creationId xmlns:a16="http://schemas.microsoft.com/office/drawing/2014/main" id="{A883D959-22E4-EED8-8AC5-EB7845C32B9C}"/>
              </a:ext>
            </a:extLst>
          </p:cNvPr>
          <p:cNvPicPr>
            <a:picLocks noGrp="1" noChangeAspect="1"/>
          </p:cNvPicPr>
          <p:nvPr>
            <p:ph sz="quarter" idx="16"/>
          </p:nvPr>
        </p:nvPicPr>
        <p:blipFill>
          <a:blip r:embed="rId5">
            <a:extLst>
              <a:ext uri="{837473B0-CC2E-450A-ABE3-18F120FF3D39}">
                <a1611:picAttrSrcUrl xmlns:a1611="http://schemas.microsoft.com/office/drawing/2016/11/main" r:id="rId6"/>
              </a:ext>
            </a:extLst>
          </a:blip>
          <a:srcRect r="25656" b="-3"/>
          <a:stretch>
            <a:fillRect/>
          </a:stretch>
        </p:blipFill>
        <p:spPr>
          <a:xfrm>
            <a:off x="6248400" y="1645920"/>
            <a:ext cx="5261184" cy="4741588"/>
          </a:xfrm>
          <a:prstGeom prst="rect">
            <a:avLst/>
          </a:prstGeom>
          <a:noFill/>
        </p:spPr>
      </p:pic>
      <p:sp>
        <p:nvSpPr>
          <p:cNvPr id="12" name="TextBox 11">
            <a:extLst>
              <a:ext uri="{FF2B5EF4-FFF2-40B4-BE49-F238E27FC236}">
                <a16:creationId xmlns:a16="http://schemas.microsoft.com/office/drawing/2014/main" id="{CBC08CEA-261E-8D02-FD78-1EB7A64B9D2B}"/>
              </a:ext>
            </a:extLst>
          </p:cNvPr>
          <p:cNvSpPr txBox="1"/>
          <p:nvPr/>
        </p:nvSpPr>
        <p:spPr>
          <a:xfrm>
            <a:off x="7498079" y="6446520"/>
            <a:ext cx="4069080" cy="201168"/>
          </a:xfrm>
          <a:prstGeom prst="rect">
            <a:avLst/>
          </a:prstGeom>
          <a:solidFill>
            <a:srgbClr val="000000"/>
          </a:solidFill>
        </p:spPr>
        <p:txBody>
          <a:bodyPr wrap="square" lIns="27432" tIns="27432" rIns="27432" bIns="27432" rtlCol="0">
            <a:noAutofit/>
          </a:bodyPr>
          <a:lstStyle/>
          <a:p>
            <a:pPr marL="0" indent="0" algn="l">
              <a:lnSpc>
                <a:spcPct val="110000"/>
              </a:lnSpc>
              <a:spcBef>
                <a:spcPts val="0"/>
              </a:spcBef>
              <a:spcAft>
                <a:spcPts val="0"/>
              </a:spcAft>
              <a:buClr>
                <a:srgbClr val="FFFFFF"/>
              </a:buClr>
              <a:buNone/>
              <a:defRPr sz="900">
                <a:solidFill>
                  <a:srgbClr val="FFFFFF"/>
                </a:solidFill>
              </a:defRPr>
            </a:pPr>
            <a:r>
              <a:rPr lang="en-US" sz="900">
                <a:solidFill>
                  <a:srgbClr val="FFFFFF"/>
                </a:solidFill>
                <a:hlinkClick r:id="rId6" tooltip="https://www.flickr.com/photos/deadling/2229537166/">
                  <a:extLst>
                    <a:ext uri="{A12FA001-AC4F-418D-AE19-62706E023703}">
                      <ahyp:hlinkClr xmlns:ahyp="http://schemas.microsoft.com/office/drawing/2018/hyperlinkcolor" val="tx"/>
                    </a:ext>
                  </a:extLst>
                </a:hlinkClick>
              </a:rPr>
              <a:t>This Photo</a:t>
            </a:r>
            <a:r>
              <a:rPr lang="en-US" sz="900">
                <a:solidFill>
                  <a:srgbClr val="FFFFFF"/>
                </a:solidFill>
              </a:rPr>
              <a:t> by Unknown Author is licensed under </a:t>
            </a:r>
            <a:r>
              <a:rPr lang="en-US" sz="9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custDataLst>
      <p:tags r:id="rId1"/>
    </p:custDataLst>
    <p:extLst>
      <p:ext uri="{BB962C8B-B14F-4D97-AF65-F5344CB8AC3E}">
        <p14:creationId xmlns:p14="http://schemas.microsoft.com/office/powerpoint/2010/main" val="1671091485"/>
      </p:ext>
    </p:extLst>
  </p:cSld>
  <p:clrMapOvr>
    <a:overrideClrMapping bg1="lt1" tx1="dk1" bg2="lt2" tx2="dk2" accent1="accent1" accent2="accent2" accent3="accent3" accent4="accent4" accent5="accent5" accent6="accent6" hlink="lt1" folHlink="lt1"/>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10901E-19FC-F277-783D-F476A21CE392}"/>
              </a:ext>
            </a:extLst>
          </p:cNvPr>
          <p:cNvSpPr>
            <a:spLocks noGrp="1"/>
          </p:cNvSpPr>
          <p:nvPr>
            <p:ph type="title"/>
          </p:nvPr>
        </p:nvSpPr>
        <p:spPr>
          <a:xfrm>
            <a:off x="777240" y="1051560"/>
            <a:ext cx="6583680" cy="2971800"/>
          </a:xfrm>
        </p:spPr>
        <p:txBody>
          <a:bodyPr wrap="square" lIns="27432" tIns="27432" rIns="27432" bIns="27432">
            <a:noAutofit/>
          </a:bodyPr>
          <a:lstStyle/>
          <a:p>
            <a:pPr marL="0" indent="0" algn="l">
              <a:lnSpc>
                <a:spcPct val="110000"/>
              </a:lnSpc>
              <a:spcBef>
                <a:spcPts val="0"/>
              </a:spcBef>
              <a:spcAft>
                <a:spcPts val="0"/>
              </a:spcAft>
              <a:buClr>
                <a:srgbClr val="FFFFFF"/>
              </a:buClr>
              <a:buNone/>
              <a:defRPr sz="4200" b="1">
                <a:solidFill>
                  <a:srgbClr val="FFFFFF"/>
                </a:solidFill>
              </a:defRPr>
            </a:pPr>
            <a:r>
              <a:rPr lang="en-US" sz="4200" b="1">
                <a:solidFill>
                  <a:srgbClr val="FFFFFF"/>
                </a:solidFill>
              </a:rPr>
              <a:t>Could generative AI be the solution?</a:t>
            </a:r>
          </a:p>
        </p:txBody>
      </p:sp>
      <p:sp>
        <p:nvSpPr>
          <p:cNvPr id="8" name="Text Placeholder 7">
            <a:extLst>
              <a:ext uri="{FF2B5EF4-FFF2-40B4-BE49-F238E27FC236}">
                <a16:creationId xmlns:a16="http://schemas.microsoft.com/office/drawing/2014/main" id="{863901F9-9E0B-8B80-0930-6E3AB6F5D9DF}"/>
              </a:ext>
            </a:extLst>
          </p:cNvPr>
          <p:cNvSpPr>
            <a:spLocks noGrp="1"/>
          </p:cNvSpPr>
          <p:nvPr>
            <p:ph type="body" idx="1"/>
          </p:nvPr>
        </p:nvSpPr>
        <p:spPr>
          <a:xfrm>
            <a:off x="777240" y="4343400"/>
            <a:ext cx="6629400" cy="1965960"/>
          </a:xfrm>
        </p:spPr>
        <p:txBody>
          <a:bodyPr wrap="square" lIns="27432" tIns="27432" rIns="27432" bIns="27432">
            <a:noAutofit/>
          </a:bodyPr>
          <a:lstStyle/>
          <a:p>
            <a:pPr marL="0" indent="0" algn="l">
              <a:lnSpc>
                <a:spcPct val="110000"/>
              </a:lnSpc>
              <a:spcBef>
                <a:spcPts val="0"/>
              </a:spcBef>
              <a:spcAft>
                <a:spcPts val="1400"/>
              </a:spcAft>
              <a:buClr>
                <a:srgbClr val="FFFFFF"/>
              </a:buClr>
              <a:buNone/>
              <a:defRPr sz="2800">
                <a:solidFill>
                  <a:srgbClr val="FFFFFF"/>
                </a:solidFill>
              </a:defRPr>
            </a:pPr>
            <a:r>
              <a:rPr lang="en-US" sz="2800">
                <a:solidFill>
                  <a:srgbClr val="FFFFFF"/>
                </a:solidFill>
              </a:rPr>
              <a:t>Maybe.</a:t>
            </a:r>
          </a:p>
        </p:txBody>
      </p:sp>
      <p:pic>
        <p:nvPicPr>
          <p:cNvPr id="9" name="Supporting graphic 6" descr="AI-generated illustrative photograph, not documentary evidence of a named person or institution."/>
          <p:cNvPicPr>
            <a:picLocks noChangeAspect="1"/>
          </p:cNvPicPr>
          <p:nvPr/>
        </p:nvPicPr>
        <p:blipFill>
          <a:blip r:embed="rId4"/>
          <a:srcRect/>
          <a:stretch>
            <a:fillRect/>
          </a:stretch>
        </p:blipFill>
        <p:spPr>
          <a:xfrm>
            <a:off x="8041902" y="2034294"/>
            <a:ext cx="3292330" cy="3292330"/>
          </a:xfrm>
          <a:prstGeom prst="rect">
            <a:avLst/>
          </a:prstGeom>
        </p:spPr>
      </p:pic>
      <p:pic>
        <p:nvPicPr>
          <p:cNvPr id="2" name="Supporting graphic 6" descr="AI-generated illustrative photograph, not documentary evidence of a named person or institution."/>
          <p:cNvPicPr>
            <a:picLocks noChangeAspect="1"/>
          </p:cNvPicPr>
          <p:nvPr/>
        </p:nvPicPr>
        <p:blipFill>
          <a:blip r:embed="rId4"/>
          <a:srcRect/>
          <a:stretch>
            <a:fillRect/>
          </a:stretch>
        </p:blipFill>
        <p:spPr>
          <a:xfrm>
            <a:off x="8041902" y="2034294"/>
            <a:ext cx="3292330" cy="3292330"/>
          </a:xfrm>
          <a:prstGeom prst="rect">
            <a:avLst/>
          </a:prstGeom>
        </p:spPr>
      </p:pic>
    </p:spTree>
    <p:custDataLst>
      <p:tags r:id="rId1"/>
    </p:custDataLst>
    <p:extLst>
      <p:ext uri="{BB962C8B-B14F-4D97-AF65-F5344CB8AC3E}">
        <p14:creationId xmlns:p14="http://schemas.microsoft.com/office/powerpoint/2010/main" val="2035295872"/>
      </p:ext>
    </p:extLst>
  </p:cSld>
  <p:clrMapOvr>
    <a:overrideClrMapping bg1="lt1" tx1="dk1" bg2="lt2" tx2="dk2" accent1="accent1" accent2="accent2" accent3="accent3" accent4="accent4" accent5="accent5" accent6="accent6" hlink="lt1" folHlink="lt1"/>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54189A-153B-EE9C-996A-3AAA73697811}"/>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Adoption of generative AI</a:t>
            </a:r>
          </a:p>
        </p:txBody>
      </p:sp>
      <p:sp>
        <p:nvSpPr>
          <p:cNvPr id="5" name="Content Placeholder 4">
            <a:extLst>
              <a:ext uri="{FF2B5EF4-FFF2-40B4-BE49-F238E27FC236}">
                <a16:creationId xmlns:a16="http://schemas.microsoft.com/office/drawing/2014/main" id="{EEFC9E71-6E75-B18D-85B1-65BBB0E276B0}"/>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700">
                <a:solidFill>
                  <a:srgbClr val="FFFFFF"/>
                </a:solidFill>
              </a:defRPr>
            </a:pPr>
            <a:r>
              <a:rPr lang="en-US" sz="2700" dirty="0">
                <a:solidFill>
                  <a:srgbClr val="FFFFFF"/>
                </a:solidFill>
              </a:rPr>
              <a:t>As of 2025, across all industries, 62% percent of organizations using AI stated they were at the experimental or piloting stage</a:t>
            </a:r>
          </a:p>
          <a:p>
            <a:pPr marL="210312" indent="-182880" algn="l">
              <a:lnSpc>
                <a:spcPct val="110000"/>
              </a:lnSpc>
              <a:spcBef>
                <a:spcPts val="0"/>
              </a:spcBef>
              <a:spcAft>
                <a:spcPts val="2200"/>
              </a:spcAft>
              <a:buClr>
                <a:srgbClr val="FFFFFF"/>
              </a:buClr>
              <a:defRPr sz="2700">
                <a:solidFill>
                  <a:srgbClr val="FFFFFF"/>
                </a:solidFill>
              </a:defRPr>
            </a:pPr>
            <a:r>
              <a:rPr lang="en-US" sz="2700">
                <a:solidFill>
                  <a:srgbClr val="FFFFFF"/>
                </a:solidFill>
              </a:rPr>
              <a:t>Of </a:t>
            </a:r>
            <a:r>
              <a:rPr lang="en-US" sz="2700" dirty="0">
                <a:solidFill>
                  <a:srgbClr val="FFFFFF"/>
                </a:solidFill>
              </a:rPr>
              <a:t>the one-third that reported scaling AI integration, nearly all were doing so for only one or two business functions </a:t>
            </a:r>
          </a:p>
          <a:p>
            <a:pPr marL="210312" indent="-182880" algn="l">
              <a:lnSpc>
                <a:spcPct val="110000"/>
              </a:lnSpc>
              <a:spcBef>
                <a:spcPts val="0"/>
              </a:spcBef>
              <a:spcAft>
                <a:spcPts val="2200"/>
              </a:spcAft>
              <a:buClr>
                <a:srgbClr val="FFFFFF"/>
              </a:buClr>
              <a:defRPr sz="2700">
                <a:solidFill>
                  <a:srgbClr val="FFFFFF"/>
                </a:solidFill>
              </a:defRPr>
            </a:pPr>
            <a:r>
              <a:rPr lang="en-US" sz="2700" dirty="0">
                <a:solidFill>
                  <a:srgbClr val="FFFFFF"/>
                </a:solidFill>
              </a:rPr>
              <a:t>With the return on investment still uncertain, ERIs are reluctant to risk significant resources in scaling this new technology</a:t>
            </a:r>
          </a:p>
        </p:txBody>
      </p:sp>
    </p:spTree>
    <p:custDataLst>
      <p:tags r:id="rId1"/>
    </p:custDataLst>
    <p:extLst>
      <p:ext uri="{BB962C8B-B14F-4D97-AF65-F5344CB8AC3E}">
        <p14:creationId xmlns:p14="http://schemas.microsoft.com/office/powerpoint/2010/main" val="3730062964"/>
      </p:ext>
    </p:extLst>
  </p:cSld>
  <p:clrMapOvr>
    <a:overrideClrMapping bg1="lt1" tx1="dk1" bg2="lt2" tx2="dk2" accent1="accent1" accent2="accent2" accent3="accent3" accent4="accent4" accent5="accent5" accent6="accent6" hlink="lt1" folHlink="lt1"/>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F3847A-3829-0B15-C234-D400C07740D0}"/>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More concerns than cost</a:t>
            </a:r>
          </a:p>
        </p:txBody>
      </p:sp>
      <p:sp>
        <p:nvSpPr>
          <p:cNvPr id="6" name="Content Placeholder 5">
            <a:extLst>
              <a:ext uri="{FF2B5EF4-FFF2-40B4-BE49-F238E27FC236}">
                <a16:creationId xmlns:a16="http://schemas.microsoft.com/office/drawing/2014/main" id="{60948039-1363-A4B6-E29F-B82FBC03D7AA}"/>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200">
                <a:solidFill>
                  <a:srgbClr val="FFFFFF"/>
                </a:solidFill>
              </a:defRPr>
            </a:pPr>
            <a:r>
              <a:rPr lang="en-US" sz="2200">
                <a:solidFill>
                  <a:srgbClr val="FFFFFF"/>
                </a:solidFill>
              </a:rPr>
              <a:t>Data security </a:t>
            </a:r>
          </a:p>
          <a:p>
            <a:pPr marL="210312" indent="-182880" algn="l">
              <a:lnSpc>
                <a:spcPct val="110000"/>
              </a:lnSpc>
              <a:spcBef>
                <a:spcPts val="0"/>
              </a:spcBef>
              <a:spcAft>
                <a:spcPts val="2200"/>
              </a:spcAft>
              <a:buClr>
                <a:srgbClr val="FFFFFF"/>
              </a:buClr>
              <a:defRPr sz="2200">
                <a:solidFill>
                  <a:srgbClr val="FFFFFF"/>
                </a:solidFill>
              </a:defRPr>
            </a:pPr>
            <a:r>
              <a:rPr lang="en-US" sz="2200">
                <a:solidFill>
                  <a:srgbClr val="FFFFFF"/>
                </a:solidFill>
              </a:rPr>
              <a:t>Ability to comply with legal standards increase research administrators’ skepticism of artificial intelligence applications. </a:t>
            </a:r>
          </a:p>
          <a:p>
            <a:pPr marL="393192" lvl="1" indent="-182880" algn="l">
              <a:lnSpc>
                <a:spcPct val="110000"/>
              </a:lnSpc>
              <a:spcBef>
                <a:spcPts val="0"/>
              </a:spcBef>
              <a:spcAft>
                <a:spcPts val="2200"/>
              </a:spcAft>
              <a:buClr>
                <a:srgbClr val="FFFFFF"/>
              </a:buClr>
              <a:defRPr sz="2200">
                <a:solidFill>
                  <a:srgbClr val="FFFFFF"/>
                </a:solidFill>
              </a:defRPr>
            </a:pPr>
            <a:r>
              <a:rPr lang="en-US" sz="2200">
                <a:solidFill>
                  <a:srgbClr val="FFFFFF"/>
                </a:solidFill>
              </a:rPr>
              <a:t>in 2024, there were 59 new AI-related regulations introduced from 42 agencies, double the number in 2023 </a:t>
            </a:r>
          </a:p>
          <a:p>
            <a:pPr marL="210312" indent="-182880" algn="l">
              <a:lnSpc>
                <a:spcPct val="110000"/>
              </a:lnSpc>
              <a:spcBef>
                <a:spcPts val="0"/>
              </a:spcBef>
              <a:spcAft>
                <a:spcPts val="2200"/>
              </a:spcAft>
              <a:buClr>
                <a:srgbClr val="FFFFFF"/>
              </a:buClr>
              <a:defRPr sz="2200">
                <a:solidFill>
                  <a:srgbClr val="FFFFFF"/>
                </a:solidFill>
              </a:defRPr>
            </a:pPr>
            <a:r>
              <a:rPr lang="en-US" sz="2200">
                <a:solidFill>
                  <a:srgbClr val="FFFFFF"/>
                </a:solidFill>
              </a:rPr>
              <a:t>“Hallucinations”, that is, false responses. </a:t>
            </a:r>
          </a:p>
          <a:p>
            <a:pPr marL="393192" lvl="1" indent="-182880" algn="l">
              <a:lnSpc>
                <a:spcPct val="110000"/>
              </a:lnSpc>
              <a:spcBef>
                <a:spcPts val="0"/>
              </a:spcBef>
              <a:spcAft>
                <a:spcPts val="2200"/>
              </a:spcAft>
              <a:buClr>
                <a:srgbClr val="FFFFFF"/>
              </a:buClr>
              <a:defRPr sz="2200">
                <a:solidFill>
                  <a:srgbClr val="FFFFFF"/>
                </a:solidFill>
              </a:defRPr>
            </a:pPr>
            <a:r>
              <a:rPr lang="en-US" sz="2200" err="1">
                <a:solidFill>
                  <a:srgbClr val="FFFFFF"/>
                </a:solidFill>
              </a:rPr>
              <a:t>Shojaee</a:t>
            </a:r>
            <a:r>
              <a:rPr lang="en-US" sz="2200">
                <a:solidFill>
                  <a:srgbClr val="FFFFFF"/>
                </a:solidFill>
              </a:rPr>
              <a:t> et al. (2025) found that both large language models and large reasoning models completely collapse under conditions of high complexity. </a:t>
            </a:r>
          </a:p>
        </p:txBody>
      </p:sp>
    </p:spTree>
    <p:custDataLst>
      <p:tags r:id="rId1"/>
    </p:custDataLst>
    <p:extLst>
      <p:ext uri="{BB962C8B-B14F-4D97-AF65-F5344CB8AC3E}">
        <p14:creationId xmlns:p14="http://schemas.microsoft.com/office/powerpoint/2010/main" val="656382144"/>
      </p:ext>
    </p:extLst>
  </p:cSld>
  <p:clrMapOvr>
    <a:overrideClrMapping bg1="lt1" tx1="dk1" bg2="lt2" tx2="dk2" accent1="accent1" accent2="accent2" accent3="accent3" accent4="accent4" accent5="accent5" accent6="accent6" hlink="lt1" folHlink="lt1"/>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89577-DFF1-4D12-732C-90F9A6A0F806}"/>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dirty="0">
                <a:solidFill>
                  <a:srgbClr val="FFFFFF"/>
                </a:solidFill>
              </a:rPr>
              <a:t>AI Users are Confidently Wrong</a:t>
            </a:r>
          </a:p>
        </p:txBody>
      </p:sp>
      <p:sp>
        <p:nvSpPr>
          <p:cNvPr id="3" name="Content Placeholder 2">
            <a:extLst>
              <a:ext uri="{FF2B5EF4-FFF2-40B4-BE49-F238E27FC236}">
                <a16:creationId xmlns:a16="http://schemas.microsoft.com/office/drawing/2014/main" id="{2A3E9B5D-DE8C-369F-1B5D-A06F0221E645}"/>
              </a:ext>
            </a:extLst>
          </p:cNvPr>
          <p:cNvSpPr>
            <a:spLocks noGrp="1"/>
          </p:cNvSpPr>
          <p:nvPr>
            <p:ph idx="1"/>
          </p:nvPr>
        </p:nvSpPr>
        <p:spPr>
          <a:xfrm>
            <a:off x="621792" y="1874519"/>
            <a:ext cx="6583680" cy="4553712"/>
          </a:xfrm>
        </p:spPr>
        <p:txBody>
          <a:bodyPr wrap="square" lIns="27432" tIns="27432" rIns="27432" bIns="27432">
            <a:noAutofit/>
          </a:bodyPr>
          <a:lstStyle/>
          <a:p>
            <a:pPr marL="0" indent="0" algn="l">
              <a:lnSpc>
                <a:spcPct val="110000"/>
              </a:lnSpc>
              <a:spcBef>
                <a:spcPts val="0"/>
              </a:spcBef>
              <a:spcAft>
                <a:spcPts val="2200"/>
              </a:spcAft>
              <a:buClr>
                <a:srgbClr val="FFFFFF"/>
              </a:buClr>
              <a:buNone/>
              <a:defRPr sz="2700">
                <a:solidFill>
                  <a:srgbClr val="FFFFFF"/>
                </a:solidFill>
              </a:defRPr>
            </a:pPr>
            <a:r>
              <a:rPr lang="en-US" sz="2700" dirty="0">
                <a:solidFill>
                  <a:srgbClr val="FFFFFF"/>
                </a:solidFill>
              </a:rPr>
              <a:t>Users provided with incorrect information produced by generative AI were significantly less likely to respond that they didn’t know the answer than when AI was unavailable. With AI available, respondents expressed greater confidence in their answers, gave a far greater proportion of incorrect answers.</a:t>
            </a:r>
          </a:p>
        </p:txBody>
      </p:sp>
      <p:pic>
        <p:nvPicPr>
          <p:cNvPr id="4" name="Supporting graphic 9" descr="AI-generated illustrative photograph, not documentary evidence of a named person or institution."/>
          <p:cNvPicPr>
            <a:picLocks noChangeAspect="1"/>
          </p:cNvPicPr>
          <p:nvPr/>
        </p:nvPicPr>
        <p:blipFill>
          <a:blip r:embed="rId4"/>
          <a:srcRect/>
          <a:stretch>
            <a:fillRect/>
          </a:stretch>
        </p:blipFill>
        <p:spPr>
          <a:xfrm>
            <a:off x="7929884" y="2169164"/>
            <a:ext cx="3479791" cy="3479791"/>
          </a:xfrm>
          <a:prstGeom prst="rect">
            <a:avLst/>
          </a:prstGeom>
        </p:spPr>
      </p:pic>
      <p:pic>
        <p:nvPicPr>
          <p:cNvPr id="5" name="Supporting graphic 9" descr="AI-generated illustrative photograph, not documentary evidence of a named person or institution."/>
          <p:cNvPicPr>
            <a:picLocks noChangeAspect="1"/>
          </p:cNvPicPr>
          <p:nvPr/>
        </p:nvPicPr>
        <p:blipFill>
          <a:blip r:embed="rId4"/>
          <a:srcRect/>
          <a:stretch>
            <a:fillRect/>
          </a:stretch>
        </p:blipFill>
        <p:spPr>
          <a:xfrm>
            <a:off x="7929884" y="2169164"/>
            <a:ext cx="3479791" cy="3479791"/>
          </a:xfrm>
          <a:prstGeom prst="rect">
            <a:avLst/>
          </a:prstGeom>
        </p:spPr>
      </p:pic>
    </p:spTree>
    <p:custDataLst>
      <p:tags r:id="rId1"/>
    </p:custDataLst>
    <p:extLst>
      <p:ext uri="{BB962C8B-B14F-4D97-AF65-F5344CB8AC3E}">
        <p14:creationId xmlns:p14="http://schemas.microsoft.com/office/powerpoint/2010/main" val="2815285555"/>
      </p:ext>
    </p:extLst>
  </p:cSld>
  <p:clrMapOvr>
    <a:overrideClrMapping bg1="lt1" tx1="dk1" bg2="lt2" tx2="dk2" accent1="accent1" accent2="accent2" accent3="accent3" accent4="accent4" accent5="accent5" accent6="accent6" hlink="lt1" folHlink="lt1"/>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DA713-E973-2C5C-B467-6AA7801431F2}"/>
              </a:ext>
            </a:extLst>
          </p:cNvPr>
          <p:cNvSpPr>
            <a:spLocks noGrp="1"/>
          </p:cNvSpPr>
          <p:nvPr>
            <p:ph type="title"/>
          </p:nvPr>
        </p:nvSpPr>
        <p:spPr>
          <a:xfrm>
            <a:off x="777240" y="1051560"/>
            <a:ext cx="6583680" cy="2971800"/>
          </a:xfrm>
        </p:spPr>
        <p:txBody>
          <a:bodyPr vert="horz" wrap="square" lIns="27432" tIns="27432" rIns="27432" bIns="27432" rtlCol="0" anchor="t">
            <a:noAutofit/>
          </a:bodyPr>
          <a:lstStyle/>
          <a:p>
            <a:pPr marL="0" indent="0" algn="l">
              <a:lnSpc>
                <a:spcPct val="110000"/>
              </a:lnSpc>
              <a:spcBef>
                <a:spcPts val="0"/>
              </a:spcBef>
              <a:spcAft>
                <a:spcPts val="0"/>
              </a:spcAft>
              <a:buClr>
                <a:srgbClr val="FFFFFF"/>
              </a:buClr>
              <a:buNone/>
              <a:defRPr sz="4000" b="1">
                <a:solidFill>
                  <a:srgbClr val="FFFFFF"/>
                </a:solidFill>
              </a:defRPr>
            </a:pPr>
            <a:r>
              <a:rPr lang="en-US" sz="4000" b="1" kern="1200">
                <a:solidFill>
                  <a:srgbClr val="FFFFFF"/>
                </a:solidFill>
                <a:latin typeface="+mj-lt"/>
                <a:ea typeface="+mj-ea"/>
                <a:cs typeface="+mj-cs"/>
              </a:rPr>
              <a:t>Generative artificial intelligence can be the solution when intelligently applied. </a:t>
            </a:r>
            <a:br>
              <a:rPr lang="en-US" sz="5600" kern="1200" dirty="0">
                <a:solidFill>
                  <a:schemeClr val="tx1"/>
                </a:solidFill>
                <a:latin typeface="+mj-lt"/>
                <a:ea typeface="+mj-ea"/>
                <a:cs typeface="+mj-cs"/>
              </a:rPr>
            </a:br>
            <a:endParaRPr lang="en-US" sz="5600" kern="120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7017D976-7C9C-A6D6-DAEA-A541A0F1A51E}"/>
              </a:ext>
            </a:extLst>
          </p:cNvPr>
          <p:cNvSpPr>
            <a:spLocks noGrp="1"/>
          </p:cNvSpPr>
          <p:nvPr>
            <p:ph type="body" idx="1"/>
          </p:nvPr>
        </p:nvSpPr>
        <p:spPr>
          <a:xfrm>
            <a:off x="777240" y="4343400"/>
            <a:ext cx="6629400" cy="1965960"/>
          </a:xfrm>
        </p:spPr>
        <p:txBody>
          <a:bodyPr vert="horz" wrap="square" lIns="27432" tIns="27432" rIns="27432" bIns="27432" rtlCol="0" anchor="t">
            <a:noAutofit/>
          </a:bodyPr>
          <a:lstStyle/>
          <a:p>
            <a:pPr marL="0" indent="0" algn="l">
              <a:lnSpc>
                <a:spcPct val="110000"/>
              </a:lnSpc>
              <a:spcBef>
                <a:spcPts val="0"/>
              </a:spcBef>
              <a:spcAft>
                <a:spcPts val="1400"/>
              </a:spcAft>
              <a:buClr>
                <a:srgbClr val="FFFFFF"/>
              </a:buClr>
              <a:buNone/>
              <a:defRPr sz="2700">
                <a:solidFill>
                  <a:srgbClr val="FFFFFF"/>
                </a:solidFill>
              </a:defRPr>
            </a:pPr>
            <a:r>
              <a:rPr lang="en-US" sz="2700" kern="1200">
                <a:solidFill>
                  <a:srgbClr val="FFFFFF"/>
                </a:solidFill>
                <a:latin typeface="+mn-lt"/>
                <a:ea typeface="+mn-ea"/>
                <a:cs typeface="+mn-cs"/>
              </a:rPr>
              <a:t>Experienced administrators have advocated for information on specific use cases for generative artificial intelligence </a:t>
            </a:r>
          </a:p>
        </p:txBody>
      </p:sp>
      <p:pic>
        <p:nvPicPr>
          <p:cNvPr id="4" name="Supporting graphic 10" descr="AI-generated illustrative photograph, not documentary evidence of a named person or institution."/>
          <p:cNvPicPr>
            <a:picLocks noChangeAspect="1"/>
          </p:cNvPicPr>
          <p:nvPr/>
        </p:nvPicPr>
        <p:blipFill>
          <a:blip r:embed="rId3"/>
          <a:srcRect/>
          <a:stretch>
            <a:fillRect/>
          </a:stretch>
        </p:blipFill>
        <p:spPr>
          <a:xfrm>
            <a:off x="7982043" y="1974435"/>
            <a:ext cx="3412047" cy="3412047"/>
          </a:xfrm>
          <a:prstGeom prst="rect">
            <a:avLst/>
          </a:prstGeom>
        </p:spPr>
      </p:pic>
      <p:pic>
        <p:nvPicPr>
          <p:cNvPr id="5" name="Supporting graphic 10" descr="AI-generated illustrative photograph, not documentary evidence of a named person or institution."/>
          <p:cNvPicPr>
            <a:picLocks noChangeAspect="1"/>
          </p:cNvPicPr>
          <p:nvPr/>
        </p:nvPicPr>
        <p:blipFill>
          <a:blip r:embed="rId3"/>
          <a:srcRect/>
          <a:stretch>
            <a:fillRect/>
          </a:stretch>
        </p:blipFill>
        <p:spPr>
          <a:xfrm>
            <a:off x="7982043" y="1974435"/>
            <a:ext cx="3412047" cy="3412047"/>
          </a:xfrm>
          <a:prstGeom prst="rect">
            <a:avLst/>
          </a:prstGeom>
        </p:spPr>
      </p:pic>
    </p:spTree>
    <p:extLst>
      <p:ext uri="{BB962C8B-B14F-4D97-AF65-F5344CB8AC3E}">
        <p14:creationId xmlns:p14="http://schemas.microsoft.com/office/powerpoint/2010/main" val="1290863449"/>
      </p:ext>
    </p:extLst>
  </p:cSld>
  <p:clrMapOvr>
    <a:overrideClrMapping bg1="lt1" tx1="dk1" bg2="lt2" tx2="dk2" accent1="accent1" accent2="accent2" accent3="accent3" accent4="accent4" accent5="accent5" accent6="accent6" hlink="lt1" folHlink="lt1"/>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AF5DA4-1A68-C5FC-8C4C-2471C3799B19}"/>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Font typeface="Arial" panose="020B0604020202020204" pitchFamily="34" charset="0"/>
              <a:buNone/>
              <a:defRPr sz="3200" b="1">
                <a:solidFill>
                  <a:srgbClr val="FFFFFF"/>
                </a:solidFill>
              </a:defRPr>
            </a:pPr>
            <a:r>
              <a:rPr lang="en-US" sz="3200" b="1" err="1">
                <a:solidFill>
                  <a:srgbClr val="FFFFFF"/>
                </a:solidFill>
              </a:rPr>
              <a:t>TaMPER</a:t>
            </a:r>
            <a:r>
              <a:rPr lang="en-US" sz="3200" b="1">
                <a:solidFill>
                  <a:srgbClr val="FFFFFF"/>
                </a:solidFill>
              </a:rPr>
              <a:t> framework proposes five steps in effective AI use in research administration</a:t>
            </a:r>
          </a:p>
        </p:txBody>
      </p:sp>
      <p:sp>
        <p:nvSpPr>
          <p:cNvPr id="5" name="Content Placeholder 4">
            <a:extLst>
              <a:ext uri="{FF2B5EF4-FFF2-40B4-BE49-F238E27FC236}">
                <a16:creationId xmlns:a16="http://schemas.microsoft.com/office/drawing/2014/main" id="{2EA18CAA-F4E3-8892-409E-8DC1B8C92C67}"/>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buFont typeface="+mj-lt"/>
              <a:buAutoNum type="arabicPeriod"/>
              <a:defRPr sz="3200">
                <a:solidFill>
                  <a:srgbClr val="FFFFFF"/>
                </a:solidFill>
              </a:defRPr>
            </a:pPr>
            <a:r>
              <a:rPr lang="en-US" sz="3200">
                <a:solidFill>
                  <a:srgbClr val="FFFFFF"/>
                </a:solidFill>
              </a:rPr>
              <a:t>Defining the task, </a:t>
            </a:r>
          </a:p>
          <a:p>
            <a:pPr marL="210312" indent="-182880" algn="l">
              <a:lnSpc>
                <a:spcPct val="110000"/>
              </a:lnSpc>
              <a:spcBef>
                <a:spcPts val="0"/>
              </a:spcBef>
              <a:spcAft>
                <a:spcPts val="2200"/>
              </a:spcAft>
              <a:buClr>
                <a:srgbClr val="FFFFFF"/>
              </a:buClr>
              <a:buFont typeface="+mj-lt"/>
              <a:buAutoNum type="arabicPeriod"/>
              <a:defRPr sz="3200">
                <a:solidFill>
                  <a:srgbClr val="FFFFFF"/>
                </a:solidFill>
              </a:defRPr>
            </a:pPr>
            <a:r>
              <a:rPr lang="en-US" sz="3200">
                <a:solidFill>
                  <a:srgbClr val="FFFFFF"/>
                </a:solidFill>
              </a:rPr>
              <a:t>Selecting a model, </a:t>
            </a:r>
          </a:p>
          <a:p>
            <a:pPr marL="210312" indent="-182880" algn="l">
              <a:lnSpc>
                <a:spcPct val="110000"/>
              </a:lnSpc>
              <a:spcBef>
                <a:spcPts val="0"/>
              </a:spcBef>
              <a:spcAft>
                <a:spcPts val="2200"/>
              </a:spcAft>
              <a:buClr>
                <a:srgbClr val="FFFFFF"/>
              </a:buClr>
              <a:buFont typeface="+mj-lt"/>
              <a:buAutoNum type="arabicPeriod"/>
              <a:defRPr sz="3200">
                <a:solidFill>
                  <a:srgbClr val="FFFFFF"/>
                </a:solidFill>
              </a:defRPr>
            </a:pPr>
            <a:r>
              <a:rPr lang="en-US" sz="3200">
                <a:solidFill>
                  <a:srgbClr val="FFFFFF"/>
                </a:solidFill>
              </a:rPr>
              <a:t>Prompting, </a:t>
            </a:r>
          </a:p>
          <a:p>
            <a:pPr marL="210312" indent="-182880" algn="l">
              <a:lnSpc>
                <a:spcPct val="110000"/>
              </a:lnSpc>
              <a:spcBef>
                <a:spcPts val="0"/>
              </a:spcBef>
              <a:spcAft>
                <a:spcPts val="2200"/>
              </a:spcAft>
              <a:buClr>
                <a:srgbClr val="FFFFFF"/>
              </a:buClr>
              <a:buFont typeface="+mj-lt"/>
              <a:buAutoNum type="arabicPeriod"/>
              <a:defRPr sz="3200">
                <a:solidFill>
                  <a:srgbClr val="FFFFFF"/>
                </a:solidFill>
              </a:defRPr>
            </a:pPr>
            <a:r>
              <a:rPr lang="en-US" sz="3200">
                <a:solidFill>
                  <a:srgbClr val="FFFFFF"/>
                </a:solidFill>
              </a:rPr>
              <a:t>Evaluation</a:t>
            </a:r>
          </a:p>
          <a:p>
            <a:pPr marL="210312" indent="-182880" algn="l">
              <a:lnSpc>
                <a:spcPct val="110000"/>
              </a:lnSpc>
              <a:spcBef>
                <a:spcPts val="0"/>
              </a:spcBef>
              <a:spcAft>
                <a:spcPts val="2200"/>
              </a:spcAft>
              <a:buClr>
                <a:srgbClr val="FFFFFF"/>
              </a:buClr>
              <a:buFont typeface="+mj-lt"/>
              <a:buAutoNum type="arabicPeriod"/>
              <a:defRPr sz="3200">
                <a:solidFill>
                  <a:srgbClr val="FFFFFF"/>
                </a:solidFill>
              </a:defRPr>
            </a:pPr>
            <a:r>
              <a:rPr lang="en-US" sz="3200">
                <a:solidFill>
                  <a:srgbClr val="FFFFFF"/>
                </a:solidFill>
              </a:rPr>
              <a:t>Reporting (AI for Research Administration, 2026). </a:t>
            </a:r>
          </a:p>
        </p:txBody>
      </p:sp>
      <p:pic>
        <p:nvPicPr>
          <p:cNvPr id="6" name="Supporting graphic 11" descr="AI-generated illustrative photograph, not documentary evidence of a named person or institution."/>
          <p:cNvPicPr>
            <a:picLocks noChangeAspect="1"/>
          </p:cNvPicPr>
          <p:nvPr/>
        </p:nvPicPr>
        <p:blipFill>
          <a:blip r:embed="rId4"/>
          <a:srcRect/>
          <a:stretch>
            <a:fillRect/>
          </a:stretch>
        </p:blipFill>
        <p:spPr>
          <a:xfrm>
            <a:off x="7892998" y="2132277"/>
            <a:ext cx="3553564" cy="3553564"/>
          </a:xfrm>
          <a:prstGeom prst="rect">
            <a:avLst/>
          </a:prstGeom>
        </p:spPr>
      </p:pic>
      <p:pic>
        <p:nvPicPr>
          <p:cNvPr id="2" name="Supporting graphic 11" descr="AI-generated illustrative photograph, not documentary evidence of a named person or institution."/>
          <p:cNvPicPr>
            <a:picLocks noChangeAspect="1"/>
          </p:cNvPicPr>
          <p:nvPr/>
        </p:nvPicPr>
        <p:blipFill>
          <a:blip r:embed="rId4"/>
          <a:srcRect/>
          <a:stretch>
            <a:fillRect/>
          </a:stretch>
        </p:blipFill>
        <p:spPr>
          <a:xfrm>
            <a:off x="7892998" y="2132277"/>
            <a:ext cx="3553564" cy="3553564"/>
          </a:xfrm>
          <a:prstGeom prst="rect">
            <a:avLst/>
          </a:prstGeom>
        </p:spPr>
      </p:pic>
    </p:spTree>
    <p:custDataLst>
      <p:tags r:id="rId1"/>
    </p:custDataLst>
    <p:extLst>
      <p:ext uri="{BB962C8B-B14F-4D97-AF65-F5344CB8AC3E}">
        <p14:creationId xmlns:p14="http://schemas.microsoft.com/office/powerpoint/2010/main" val="559588982"/>
      </p:ext>
    </p:extLst>
  </p:cSld>
  <p:clrMapOvr>
    <a:overrideClrMapping bg1="lt1" tx1="dk1" bg2="lt2" tx2="dk2" accent1="accent1" accent2="accent2" accent3="accent3" accent4="accent4" accent5="accent5" accent6="accent6" hlink="lt1" folHlink="lt1"/>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B6773-3BEB-F598-A551-973BC33B028A}"/>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Model Selection</a:t>
            </a:r>
          </a:p>
        </p:txBody>
      </p:sp>
      <p:sp>
        <p:nvSpPr>
          <p:cNvPr id="3" name="Content Placeholder 2">
            <a:extLst>
              <a:ext uri="{FF2B5EF4-FFF2-40B4-BE49-F238E27FC236}">
                <a16:creationId xmlns:a16="http://schemas.microsoft.com/office/drawing/2014/main" id="{8A55433E-CDCC-5734-1C9A-6A027EB9A7B5}"/>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3100">
                <a:solidFill>
                  <a:srgbClr val="FFFFFF"/>
                </a:solidFill>
              </a:defRPr>
            </a:pPr>
            <a:r>
              <a:rPr lang="en-US" sz="3100">
                <a:solidFill>
                  <a:srgbClr val="FFFFFF"/>
                </a:solidFill>
              </a:rPr>
              <a:t>Models used in the following examples were Gemini Pro 3.1 and Microsoft Copilot, which relies on GPT 5.1 /5.2. </a:t>
            </a:r>
          </a:p>
          <a:p>
            <a:pPr marL="210312" indent="-182880" algn="l">
              <a:lnSpc>
                <a:spcPct val="110000"/>
              </a:lnSpc>
              <a:spcBef>
                <a:spcPts val="0"/>
              </a:spcBef>
              <a:spcAft>
                <a:spcPts val="2200"/>
              </a:spcAft>
              <a:buClr>
                <a:srgbClr val="FFFFFF"/>
              </a:buClr>
              <a:defRPr sz="3100">
                <a:solidFill>
                  <a:srgbClr val="FFFFFF"/>
                </a:solidFill>
              </a:defRPr>
            </a:pPr>
            <a:r>
              <a:rPr lang="en-US" sz="3100">
                <a:solidFill>
                  <a:srgbClr val="FFFFFF"/>
                </a:solidFill>
              </a:rPr>
              <a:t>Research administrators rarely compared models; they selected models licensed by  their institutions.</a:t>
            </a:r>
          </a:p>
        </p:txBody>
      </p:sp>
      <p:pic>
        <p:nvPicPr>
          <p:cNvPr id="4" name="Supporting graphic 12" descr="AI-generated illustrative photograph, not documentary evidence of a named person or institution."/>
          <p:cNvPicPr>
            <a:picLocks noChangeAspect="1"/>
          </p:cNvPicPr>
          <p:nvPr/>
        </p:nvPicPr>
        <p:blipFill>
          <a:blip r:embed="rId4"/>
          <a:srcRect/>
          <a:stretch>
            <a:fillRect/>
          </a:stretch>
        </p:blipFill>
        <p:spPr>
          <a:xfrm>
            <a:off x="7862954" y="2102234"/>
            <a:ext cx="3613651" cy="3613651"/>
          </a:xfrm>
          <a:prstGeom prst="rect">
            <a:avLst/>
          </a:prstGeom>
        </p:spPr>
      </p:pic>
      <p:pic>
        <p:nvPicPr>
          <p:cNvPr id="5" name="Supporting graphic 12" descr="AI-generated illustrative photograph, not documentary evidence of a named person or institution."/>
          <p:cNvPicPr>
            <a:picLocks noChangeAspect="1"/>
          </p:cNvPicPr>
          <p:nvPr/>
        </p:nvPicPr>
        <p:blipFill>
          <a:blip r:embed="rId4"/>
          <a:srcRect/>
          <a:stretch>
            <a:fillRect/>
          </a:stretch>
        </p:blipFill>
        <p:spPr>
          <a:xfrm>
            <a:off x="7862954" y="2102234"/>
            <a:ext cx="3613651" cy="3613651"/>
          </a:xfrm>
          <a:prstGeom prst="rect">
            <a:avLst/>
          </a:prstGeom>
        </p:spPr>
      </p:pic>
    </p:spTree>
    <p:custDataLst>
      <p:tags r:id="rId1"/>
    </p:custDataLst>
    <p:extLst>
      <p:ext uri="{BB962C8B-B14F-4D97-AF65-F5344CB8AC3E}">
        <p14:creationId xmlns:p14="http://schemas.microsoft.com/office/powerpoint/2010/main" val="4152675574"/>
      </p:ext>
    </p:extLst>
  </p:cSld>
  <p:clrMapOvr>
    <a:overrideClrMapping bg1="lt1" tx1="dk1" bg2="lt2" tx2="dk2" accent1="accent1" accent2="accent2" accent3="accent3" accent4="accent4" accent5="accent5" accent6="accent6" hlink="lt1" folHlink="lt1"/>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BFFCC-4046-41D0-A0AF-BB9FFE9EB05F}"/>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Our sample</a:t>
            </a:r>
          </a:p>
        </p:txBody>
      </p:sp>
      <p:sp>
        <p:nvSpPr>
          <p:cNvPr id="3" name="Content Placeholder 2">
            <a:extLst>
              <a:ext uri="{FF2B5EF4-FFF2-40B4-BE49-F238E27FC236}">
                <a16:creationId xmlns:a16="http://schemas.microsoft.com/office/drawing/2014/main" id="{690983FC-EF4B-D31B-3F31-0B6E162B070A}"/>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800">
                <a:solidFill>
                  <a:srgbClr val="FFFFFF"/>
                </a:solidFill>
              </a:defRPr>
            </a:pPr>
            <a:r>
              <a:rPr lang="en-US" sz="2800">
                <a:solidFill>
                  <a:srgbClr val="FFFFFF"/>
                </a:solidFill>
              </a:rPr>
              <a:t>University of South Florida: R1 Institution with 49,622 students, 3,565 faculty and research staff</a:t>
            </a:r>
          </a:p>
          <a:p>
            <a:pPr marL="210312" indent="-182880" algn="l">
              <a:lnSpc>
                <a:spcPct val="110000"/>
              </a:lnSpc>
              <a:spcBef>
                <a:spcPts val="0"/>
              </a:spcBef>
              <a:spcAft>
                <a:spcPts val="2200"/>
              </a:spcAft>
              <a:buClr>
                <a:srgbClr val="FFFFFF"/>
              </a:buClr>
              <a:defRPr sz="2800">
                <a:solidFill>
                  <a:srgbClr val="FFFFFF"/>
                </a:solidFill>
              </a:defRPr>
            </a:pPr>
            <a:r>
              <a:rPr lang="en-US" sz="2800" i="1">
                <a:solidFill>
                  <a:srgbClr val="FFFFFF"/>
                </a:solidFill>
              </a:rPr>
              <a:t>The College of New Jersey: Primarily</a:t>
            </a:r>
            <a:r>
              <a:rPr lang="en-US" sz="2800">
                <a:solidFill>
                  <a:srgbClr val="FFFFFF"/>
                </a:solidFill>
              </a:rPr>
              <a:t> </a:t>
            </a:r>
            <a:r>
              <a:rPr lang="en-US" sz="2800" i="1">
                <a:solidFill>
                  <a:srgbClr val="FFFFFF"/>
                </a:solidFill>
              </a:rPr>
              <a:t>Undergraduate Institution with 8,141 students,</a:t>
            </a:r>
            <a:r>
              <a:rPr lang="en-US" sz="2800">
                <a:solidFill>
                  <a:srgbClr val="FFFFFF"/>
                </a:solidFill>
              </a:rPr>
              <a:t> </a:t>
            </a:r>
            <a:r>
              <a:rPr lang="en-US" sz="2800" i="1">
                <a:solidFill>
                  <a:srgbClr val="FFFFFF"/>
                </a:solidFill>
              </a:rPr>
              <a:t>755 faculty</a:t>
            </a:r>
            <a:endParaRPr lang="en-US"/>
          </a:p>
          <a:p>
            <a:pPr marL="210312" indent="-182880" algn="l">
              <a:lnSpc>
                <a:spcPct val="110000"/>
              </a:lnSpc>
              <a:spcBef>
                <a:spcPts val="0"/>
              </a:spcBef>
              <a:spcAft>
                <a:spcPts val="2200"/>
              </a:spcAft>
              <a:buClr>
                <a:srgbClr val="FFFFFF"/>
              </a:buClr>
              <a:defRPr sz="2800">
                <a:solidFill>
                  <a:srgbClr val="FFFFFF"/>
                </a:solidFill>
              </a:defRPr>
            </a:pPr>
            <a:r>
              <a:rPr lang="en-US" sz="2800">
                <a:solidFill>
                  <a:srgbClr val="FFFFFF"/>
                </a:solidFill>
              </a:rPr>
              <a:t>Turtle Mountain College: Tribal College with 872 students, 51 faculty</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1510209868"/>
      </p:ext>
    </p:extLst>
  </p:cSld>
  <p:clrMapOvr>
    <a:overrideClrMapping bg1="lt1" tx1="dk1" bg2="lt2" tx2="dk2" accent1="accent1" accent2="accent2" accent3="accent3" accent4="accent4" accent5="accent5" accent6="accent6" hlink="lt1" folHlink="lt1"/>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FD436-9C3B-1268-4057-05FF73EC544A}"/>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200" b="1">
                <a:solidFill>
                  <a:srgbClr val="FFFFFF"/>
                </a:solidFill>
              </a:defRPr>
            </a:pPr>
            <a:r>
              <a:rPr lang="en-US" sz="3200" b="1">
                <a:solidFill>
                  <a:srgbClr val="FFFFFF"/>
                </a:solidFill>
              </a:rPr>
              <a:t>Generative artificial intelligence (AI) can be summarized into four broad categories.</a:t>
            </a:r>
          </a:p>
        </p:txBody>
      </p:sp>
      <p:sp>
        <p:nvSpPr>
          <p:cNvPr id="3" name="Content Placeholder 2">
            <a:extLst>
              <a:ext uri="{FF2B5EF4-FFF2-40B4-BE49-F238E27FC236}">
                <a16:creationId xmlns:a16="http://schemas.microsoft.com/office/drawing/2014/main" id="{1B209422-5FEB-3BD6-7D51-FF74433C3167}"/>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fontAlgn="base">
              <a:lnSpc>
                <a:spcPct val="110000"/>
              </a:lnSpc>
              <a:spcBef>
                <a:spcPts val="0"/>
              </a:spcBef>
              <a:spcAft>
                <a:spcPts val="2200"/>
              </a:spcAft>
              <a:buClr>
                <a:srgbClr val="FFFFFF"/>
              </a:buClr>
              <a:defRPr sz="3200">
                <a:solidFill>
                  <a:srgbClr val="FFFFFF"/>
                </a:solidFill>
              </a:defRPr>
            </a:pPr>
            <a:r>
              <a:rPr lang="en-US" sz="3200">
                <a:solidFill>
                  <a:srgbClr val="FFFFFF"/>
                </a:solidFill>
              </a:rPr>
              <a:t> “AI-assisted programming” </a:t>
            </a:r>
          </a:p>
          <a:p>
            <a:pPr marL="210312" indent="-182880" algn="l" fontAlgn="base">
              <a:lnSpc>
                <a:spcPct val="110000"/>
              </a:lnSpc>
              <a:spcBef>
                <a:spcPts val="0"/>
              </a:spcBef>
              <a:spcAft>
                <a:spcPts val="2200"/>
              </a:spcAft>
              <a:buClr>
                <a:srgbClr val="FFFFFF"/>
              </a:buClr>
              <a:defRPr sz="3200">
                <a:solidFill>
                  <a:srgbClr val="FFFFFF"/>
                </a:solidFill>
              </a:defRPr>
            </a:pPr>
            <a:r>
              <a:rPr lang="en-US" sz="3200">
                <a:solidFill>
                  <a:srgbClr val="FFFFFF"/>
                </a:solidFill>
              </a:rPr>
              <a:t>Digital intern</a:t>
            </a:r>
          </a:p>
          <a:p>
            <a:pPr marL="210312" lvl="0" indent="-182880" algn="l" fontAlgn="base">
              <a:lnSpc>
                <a:spcPct val="110000"/>
              </a:lnSpc>
              <a:spcBef>
                <a:spcPts val="0"/>
              </a:spcBef>
              <a:spcAft>
                <a:spcPts val="2200"/>
              </a:spcAft>
              <a:buClr>
                <a:srgbClr val="FFFFFF"/>
              </a:buClr>
              <a:defRPr sz="3200">
                <a:solidFill>
                  <a:srgbClr val="FFFFFF"/>
                </a:solidFill>
              </a:defRPr>
            </a:pPr>
            <a:r>
              <a:rPr lang="en-US" sz="3200">
                <a:solidFill>
                  <a:srgbClr val="FFFFFF"/>
                </a:solidFill>
              </a:rPr>
              <a:t>AI Tutor</a:t>
            </a:r>
          </a:p>
          <a:p>
            <a:pPr marL="210312" lvl="0" indent="-182880" algn="l" fontAlgn="base">
              <a:lnSpc>
                <a:spcPct val="110000"/>
              </a:lnSpc>
              <a:spcBef>
                <a:spcPts val="0"/>
              </a:spcBef>
              <a:spcAft>
                <a:spcPts val="2200"/>
              </a:spcAft>
              <a:buClr>
                <a:srgbClr val="FFFFFF"/>
              </a:buClr>
              <a:defRPr sz="3200">
                <a:solidFill>
                  <a:srgbClr val="FFFFFF"/>
                </a:solidFill>
              </a:defRPr>
            </a:pPr>
            <a:r>
              <a:rPr lang="en-US" sz="3200">
                <a:solidFill>
                  <a:srgbClr val="FFFFFF"/>
                </a:solidFill>
              </a:rPr>
              <a:t>“Human in the loop required</a:t>
            </a:r>
          </a:p>
        </p:txBody>
      </p:sp>
      <p:pic>
        <p:nvPicPr>
          <p:cNvPr id="4" name="Supporting graphic 14" descr="AI-generated illustrative photograph, not documentary evidence of a named person or institution."/>
          <p:cNvPicPr>
            <a:picLocks noChangeAspect="1"/>
          </p:cNvPicPr>
          <p:nvPr/>
        </p:nvPicPr>
        <p:blipFill>
          <a:blip r:embed="rId4"/>
          <a:srcRect/>
          <a:stretch>
            <a:fillRect/>
          </a:stretch>
        </p:blipFill>
        <p:spPr>
          <a:xfrm>
            <a:off x="7947720" y="2187000"/>
            <a:ext cx="3444120" cy="3444120"/>
          </a:xfrm>
          <a:prstGeom prst="rect">
            <a:avLst/>
          </a:prstGeom>
        </p:spPr>
      </p:pic>
      <p:pic>
        <p:nvPicPr>
          <p:cNvPr id="5" name="Supporting graphic 14" descr="AI-generated illustrative photograph, not documentary evidence of a named person or institution."/>
          <p:cNvPicPr>
            <a:picLocks noChangeAspect="1"/>
          </p:cNvPicPr>
          <p:nvPr/>
        </p:nvPicPr>
        <p:blipFill>
          <a:blip r:embed="rId4"/>
          <a:srcRect/>
          <a:stretch>
            <a:fillRect/>
          </a:stretch>
        </p:blipFill>
        <p:spPr>
          <a:xfrm>
            <a:off x="7947720" y="2187000"/>
            <a:ext cx="3444120" cy="3444120"/>
          </a:xfrm>
          <a:prstGeom prst="rect">
            <a:avLst/>
          </a:prstGeom>
        </p:spPr>
      </p:pic>
    </p:spTree>
    <p:custDataLst>
      <p:tags r:id="rId1"/>
    </p:custDataLst>
    <p:extLst>
      <p:ext uri="{BB962C8B-B14F-4D97-AF65-F5344CB8AC3E}">
        <p14:creationId xmlns:p14="http://schemas.microsoft.com/office/powerpoint/2010/main" val="3801727139"/>
      </p:ext>
    </p:extLst>
  </p:cSld>
  <p:clrMapOvr>
    <a:overrideClrMapping bg1="lt1" tx1="dk1" bg2="lt2" tx2="dk2" accent1="accent1" accent2="accent2" accent3="accent3" accent4="accent4" accent5="accent5" accent6="accent6" hlink="lt1" folHlink="lt1"/>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FD44BA-3C46-777F-7447-3180AB19A146}"/>
              </a:ext>
            </a:extLst>
          </p:cNvPr>
          <p:cNvSpPr>
            <a:spLocks noGrp="1"/>
          </p:cNvSpPr>
          <p:nvPr>
            <p:ph type="title"/>
          </p:nvPr>
        </p:nvSpPr>
        <p:spPr>
          <a:xfrm>
            <a:off x="777240" y="1051560"/>
            <a:ext cx="6583680" cy="2971800"/>
          </a:xfrm>
        </p:spPr>
        <p:txBody>
          <a:bodyPr wrap="square" lIns="27432" tIns="27432" rIns="27432" bIns="27432">
            <a:noAutofit/>
          </a:bodyPr>
          <a:lstStyle/>
          <a:p>
            <a:pPr marL="0" indent="0" algn="l">
              <a:lnSpc>
                <a:spcPct val="110000"/>
              </a:lnSpc>
              <a:spcBef>
                <a:spcPts val="0"/>
              </a:spcBef>
              <a:spcAft>
                <a:spcPts val="0"/>
              </a:spcAft>
              <a:buClr>
                <a:srgbClr val="FFFFFF"/>
              </a:buClr>
              <a:buNone/>
              <a:defRPr sz="4000" b="1">
                <a:solidFill>
                  <a:srgbClr val="FFFFFF"/>
                </a:solidFill>
              </a:defRPr>
            </a:pPr>
            <a:r>
              <a:rPr lang="en-US" sz="4000" b="1">
                <a:solidFill>
                  <a:srgbClr val="FFFFFF"/>
                </a:solidFill>
              </a:rPr>
              <a:t>“AI-assisted coding” of Google Apps Scripts and VBA scripts  is NOT vibe-coding </a:t>
            </a:r>
          </a:p>
        </p:txBody>
      </p:sp>
      <p:sp>
        <p:nvSpPr>
          <p:cNvPr id="5" name="Text Placeholder 4">
            <a:extLst>
              <a:ext uri="{FF2B5EF4-FFF2-40B4-BE49-F238E27FC236}">
                <a16:creationId xmlns:a16="http://schemas.microsoft.com/office/drawing/2014/main" id="{EEE8B2EB-85AB-C587-B896-FA1550948099}"/>
              </a:ext>
            </a:extLst>
          </p:cNvPr>
          <p:cNvSpPr>
            <a:spLocks noGrp="1"/>
          </p:cNvSpPr>
          <p:nvPr>
            <p:ph type="body" idx="1"/>
          </p:nvPr>
        </p:nvSpPr>
        <p:spPr>
          <a:xfrm>
            <a:off x="777240" y="4343400"/>
            <a:ext cx="6629400" cy="1965960"/>
          </a:xfrm>
        </p:spPr>
        <p:txBody>
          <a:bodyPr wrap="square" lIns="27432" tIns="27432" rIns="27432" bIns="27432">
            <a:noAutofit/>
          </a:bodyPr>
          <a:lstStyle/>
          <a:p>
            <a:pPr marL="0" indent="0" algn="l">
              <a:lnSpc>
                <a:spcPct val="110000"/>
              </a:lnSpc>
              <a:spcBef>
                <a:spcPts val="0"/>
              </a:spcBef>
              <a:spcAft>
                <a:spcPts val="1400"/>
              </a:spcAft>
              <a:buClr>
                <a:srgbClr val="FFFFFF"/>
              </a:buClr>
              <a:buNone/>
              <a:defRPr sz="2700">
                <a:solidFill>
                  <a:srgbClr val="FFFFFF"/>
                </a:solidFill>
              </a:defRPr>
            </a:pPr>
            <a:r>
              <a:rPr lang="en-US" sz="2700">
                <a:solidFill>
                  <a:srgbClr val="FFFFFF"/>
                </a:solidFill>
              </a:rPr>
              <a:t>Vibe-coding = creating code via AI-prompting and trial and error, without understanding the underlying code.  </a:t>
            </a:r>
          </a:p>
        </p:txBody>
      </p:sp>
      <p:pic>
        <p:nvPicPr>
          <p:cNvPr id="6" name="Supporting graphic 15" descr="AI-generated illustrative photograph, not documentary evidence of a named person or institution."/>
          <p:cNvPicPr>
            <a:picLocks noChangeAspect="1"/>
          </p:cNvPicPr>
          <p:nvPr/>
        </p:nvPicPr>
        <p:blipFill>
          <a:blip r:embed="rId4"/>
          <a:srcRect/>
          <a:stretch>
            <a:fillRect/>
          </a:stretch>
        </p:blipFill>
        <p:spPr>
          <a:xfrm>
            <a:off x="7883724" y="1876116"/>
            <a:ext cx="3608686" cy="3608686"/>
          </a:xfrm>
          <a:prstGeom prst="rect">
            <a:avLst/>
          </a:prstGeom>
        </p:spPr>
      </p:pic>
      <p:pic>
        <p:nvPicPr>
          <p:cNvPr id="2" name="Supporting graphic 15" descr="AI-generated illustrative photograph, not documentary evidence of a named person or institution."/>
          <p:cNvPicPr>
            <a:picLocks noChangeAspect="1"/>
          </p:cNvPicPr>
          <p:nvPr/>
        </p:nvPicPr>
        <p:blipFill>
          <a:blip r:embed="rId4"/>
          <a:srcRect/>
          <a:stretch>
            <a:fillRect/>
          </a:stretch>
        </p:blipFill>
        <p:spPr>
          <a:xfrm>
            <a:off x="7883724" y="1876116"/>
            <a:ext cx="3608686" cy="3608686"/>
          </a:xfrm>
          <a:prstGeom prst="rect">
            <a:avLst/>
          </a:prstGeom>
        </p:spPr>
      </p:pic>
    </p:spTree>
    <p:custDataLst>
      <p:tags r:id="rId1"/>
    </p:custDataLst>
    <p:extLst>
      <p:ext uri="{BB962C8B-B14F-4D97-AF65-F5344CB8AC3E}">
        <p14:creationId xmlns:p14="http://schemas.microsoft.com/office/powerpoint/2010/main" val="3998607934"/>
      </p:ext>
    </p:extLst>
  </p:cSld>
  <p:clrMapOvr>
    <a:overrideClrMapping bg1="lt1" tx1="dk1" bg2="lt2" tx2="dk2" accent1="accent1" accent2="accent2" accent3="accent3" accent4="accent4" accent5="accent5" accent6="accent6" hlink="lt1" folHlink="lt1"/>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999A32-6659-C9AF-907B-D2B2F04F33CB}"/>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Effective AI- assisted coding</a:t>
            </a:r>
          </a:p>
        </p:txBody>
      </p:sp>
      <p:sp>
        <p:nvSpPr>
          <p:cNvPr id="5" name="Content Placeholder 4">
            <a:extLst>
              <a:ext uri="{FF2B5EF4-FFF2-40B4-BE49-F238E27FC236}">
                <a16:creationId xmlns:a16="http://schemas.microsoft.com/office/drawing/2014/main" id="{1FEC8E70-7FFE-40BB-E94E-C3BE4198BEB6}"/>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buFont typeface="+mj-lt"/>
              <a:buAutoNum type="arabicPeriod"/>
              <a:defRPr sz="2600">
                <a:solidFill>
                  <a:srgbClr val="FFFFFF"/>
                </a:solidFill>
              </a:defRPr>
            </a:pPr>
            <a:r>
              <a:rPr lang="en-US" sz="2600">
                <a:solidFill>
                  <a:srgbClr val="FFFFFF"/>
                </a:solidFill>
              </a:rPr>
              <a:t>Break research administration needs into small blocks.</a:t>
            </a:r>
          </a:p>
          <a:p>
            <a:pPr marL="210312" indent="-182880" algn="l">
              <a:lnSpc>
                <a:spcPct val="110000"/>
              </a:lnSpc>
              <a:spcBef>
                <a:spcPts val="0"/>
              </a:spcBef>
              <a:spcAft>
                <a:spcPts val="2200"/>
              </a:spcAft>
              <a:buClr>
                <a:srgbClr val="FFFFFF"/>
              </a:buClr>
              <a:buFont typeface="+mj-lt"/>
              <a:buAutoNum type="arabicPeriod"/>
              <a:defRPr sz="2600">
                <a:solidFill>
                  <a:srgbClr val="FFFFFF"/>
                </a:solidFill>
              </a:defRPr>
            </a:pPr>
            <a:r>
              <a:rPr lang="en-US" sz="2600">
                <a:solidFill>
                  <a:srgbClr val="FFFFFF"/>
                </a:solidFill>
              </a:rPr>
              <a:t> Specific prompts, </a:t>
            </a:r>
          </a:p>
          <a:p>
            <a:pPr marL="210312" indent="-182880" algn="l">
              <a:lnSpc>
                <a:spcPct val="110000"/>
              </a:lnSpc>
              <a:spcBef>
                <a:spcPts val="0"/>
              </a:spcBef>
              <a:spcAft>
                <a:spcPts val="2200"/>
              </a:spcAft>
              <a:buClr>
                <a:srgbClr val="FFFFFF"/>
              </a:buClr>
              <a:buFont typeface="+mj-lt"/>
              <a:buAutoNum type="arabicPeriod"/>
              <a:defRPr sz="2600">
                <a:solidFill>
                  <a:srgbClr val="FFFFFF"/>
                </a:solidFill>
              </a:defRPr>
            </a:pPr>
            <a:r>
              <a:rPr lang="en-US" sz="2600">
                <a:solidFill>
                  <a:srgbClr val="FFFFFF"/>
                </a:solidFill>
              </a:rPr>
              <a:t>Detailed knowledge of the task requirements</a:t>
            </a:r>
          </a:p>
          <a:p>
            <a:pPr marL="210312" indent="-182880" algn="l">
              <a:lnSpc>
                <a:spcPct val="110000"/>
              </a:lnSpc>
              <a:spcBef>
                <a:spcPts val="0"/>
              </a:spcBef>
              <a:spcAft>
                <a:spcPts val="2200"/>
              </a:spcAft>
              <a:buClr>
                <a:srgbClr val="FFFFFF"/>
              </a:buClr>
              <a:buFont typeface="+mj-lt"/>
              <a:buAutoNum type="arabicPeriod"/>
              <a:defRPr sz="2600">
                <a:solidFill>
                  <a:srgbClr val="FFFFFF"/>
                </a:solidFill>
              </a:defRPr>
            </a:pPr>
            <a:r>
              <a:rPr lang="en-US" sz="2600">
                <a:solidFill>
                  <a:srgbClr val="FFFFFF"/>
                </a:solidFill>
              </a:rPr>
              <a:t> Basic understanding of the language. </a:t>
            </a:r>
          </a:p>
          <a:p>
            <a:pPr marL="210312" indent="-182880" algn="l">
              <a:lnSpc>
                <a:spcPct val="110000"/>
              </a:lnSpc>
              <a:spcBef>
                <a:spcPts val="0"/>
              </a:spcBef>
              <a:spcAft>
                <a:spcPts val="2200"/>
              </a:spcAft>
              <a:buClr>
                <a:srgbClr val="FFFFFF"/>
              </a:buClr>
              <a:buFont typeface="+mj-lt"/>
              <a:buAutoNum type="arabicPeriod"/>
              <a:defRPr sz="2600">
                <a:solidFill>
                  <a:srgbClr val="FFFFFF"/>
                </a:solidFill>
              </a:defRPr>
            </a:pPr>
            <a:r>
              <a:rPr lang="en-US" sz="2600">
                <a:solidFill>
                  <a:srgbClr val="FFFFFF"/>
                </a:solidFill>
              </a:rPr>
              <a:t>Best done in small blocks</a:t>
            </a:r>
          </a:p>
        </p:txBody>
      </p:sp>
      <p:pic>
        <p:nvPicPr>
          <p:cNvPr id="6" name="Supporting graphic 16" descr="AI-generated illustrative photograph, not documentary evidence of a named person or institution."/>
          <p:cNvPicPr>
            <a:picLocks noChangeAspect="1"/>
          </p:cNvPicPr>
          <p:nvPr/>
        </p:nvPicPr>
        <p:blipFill>
          <a:blip r:embed="rId3"/>
          <a:srcRect/>
          <a:stretch>
            <a:fillRect/>
          </a:stretch>
        </p:blipFill>
        <p:spPr>
          <a:xfrm>
            <a:off x="7818120" y="2057400"/>
            <a:ext cx="3703320" cy="3703320"/>
          </a:xfrm>
          <a:prstGeom prst="rect">
            <a:avLst/>
          </a:prstGeom>
        </p:spPr>
      </p:pic>
      <p:pic>
        <p:nvPicPr>
          <p:cNvPr id="2" name="Supporting graphic 16" descr="AI-generated illustrative photograph, not documentary evidence of a named person or institution."/>
          <p:cNvPicPr>
            <a:picLocks noChangeAspect="1"/>
          </p:cNvPicPr>
          <p:nvPr/>
        </p:nvPicPr>
        <p:blipFill>
          <a:blip r:embed="rId3"/>
          <a:srcRect/>
          <a:stretch>
            <a:fillRect/>
          </a:stretch>
        </p:blipFill>
        <p:spPr>
          <a:xfrm>
            <a:off x="7818120" y="2057400"/>
            <a:ext cx="3703320" cy="3703320"/>
          </a:xfrm>
          <a:prstGeom prst="rect">
            <a:avLst/>
          </a:prstGeom>
        </p:spPr>
      </p:pic>
    </p:spTree>
    <p:extLst>
      <p:ext uri="{BB962C8B-B14F-4D97-AF65-F5344CB8AC3E}">
        <p14:creationId xmlns:p14="http://schemas.microsoft.com/office/powerpoint/2010/main" val="2437511516"/>
      </p:ext>
    </p:extLst>
  </p:cSld>
  <p:clrMapOvr>
    <a:overrideClrMapping bg1="lt1" tx1="dk1" bg2="lt2" tx2="dk2" accent1="accent1" accent2="accent2" accent3="accent3" accent4="accent4" accent5="accent5" accent6="accent6" hlink="lt1" folHlink="lt1"/>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6C2DD-6677-EBD6-0A55-1F9FBAE1E103}"/>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fontAlgn="base">
              <a:lnSpc>
                <a:spcPct val="110000"/>
              </a:lnSpc>
              <a:spcBef>
                <a:spcPts val="0"/>
              </a:spcBef>
              <a:spcAft>
                <a:spcPts val="0"/>
              </a:spcAft>
              <a:buClr>
                <a:srgbClr val="FFFFFF"/>
              </a:buClr>
              <a:buNone/>
              <a:defRPr sz="3200" b="1">
                <a:solidFill>
                  <a:srgbClr val="FFFFFF"/>
                </a:solidFill>
              </a:defRPr>
            </a:pPr>
            <a:r>
              <a:rPr lang="en-US" sz="3200" b="1">
                <a:solidFill>
                  <a:srgbClr val="FFFFFF"/>
                </a:solidFill>
              </a:rPr>
              <a:t>Example 1: AI-assisted coding to write a VBA macro for effort reporting </a:t>
            </a:r>
            <a:br>
              <a:rPr lang="en-US" dirty="0"/>
            </a:br>
            <a:r>
              <a:rPr lang="en-US" sz="3200" b="1">
                <a:solidFill>
                  <a:srgbClr val="FFFFFF"/>
                </a:solidFill>
              </a:rPr>
              <a:t> </a:t>
            </a:r>
            <a:br>
              <a:rPr lang="en-US" dirty="0"/>
            </a:br>
            <a:endParaRPr lang="en-US"/>
          </a:p>
        </p:txBody>
      </p:sp>
      <p:sp>
        <p:nvSpPr>
          <p:cNvPr id="3" name="Content Placeholder 2">
            <a:extLst>
              <a:ext uri="{FF2B5EF4-FFF2-40B4-BE49-F238E27FC236}">
                <a16:creationId xmlns:a16="http://schemas.microsoft.com/office/drawing/2014/main" id="{87EDD11B-4B7D-5D03-A608-ECA0CD1F63E2}"/>
              </a:ext>
            </a:extLst>
          </p:cNvPr>
          <p:cNvSpPr>
            <a:spLocks noGrp="1"/>
          </p:cNvSpPr>
          <p:nvPr>
            <p:ph idx="1"/>
          </p:nvPr>
        </p:nvSpPr>
        <p:spPr>
          <a:xfrm>
            <a:off x="621792" y="1874519"/>
            <a:ext cx="6583680" cy="4553712"/>
          </a:xfrm>
        </p:spPr>
        <p:txBody>
          <a:bodyPr wrap="square" lIns="27432" tIns="27432" rIns="27432" bIns="27432">
            <a:noAutofit/>
          </a:bodyPr>
          <a:lstStyle/>
          <a:p>
            <a:pPr marL="0" indent="0" algn="l">
              <a:lnSpc>
                <a:spcPct val="110000"/>
              </a:lnSpc>
              <a:spcBef>
                <a:spcPts val="0"/>
              </a:spcBef>
              <a:spcAft>
                <a:spcPts val="2200"/>
              </a:spcAft>
              <a:buClr>
                <a:srgbClr val="FFFFFF"/>
              </a:buClr>
              <a:buNone/>
              <a:defRPr sz="2700">
                <a:solidFill>
                  <a:srgbClr val="FFFFFF"/>
                </a:solidFill>
              </a:defRPr>
            </a:pPr>
            <a:r>
              <a:rPr lang="en-US" sz="2700">
                <a:solidFill>
                  <a:srgbClr val="FFFFFF"/>
                </a:solidFill>
              </a:rPr>
              <a:t>Task: The VBA macro, </a:t>
            </a:r>
            <a:r>
              <a:rPr lang="en-US" sz="2700" b="1" err="1">
                <a:solidFill>
                  <a:srgbClr val="FFFFFF"/>
                </a:solidFill>
              </a:rPr>
              <a:t>GeneratePIEffortCertifications</a:t>
            </a:r>
            <a:r>
              <a:rPr lang="en-US" sz="2700">
                <a:solidFill>
                  <a:srgbClr val="FFFFFF"/>
                </a:solidFill>
              </a:rPr>
              <a:t>, is designed to automate the creation of individual "Effort Certification" reports for Principal Investigators (PIs).  It pulls data from a master list, connects it to project information, and generates a formatted, print-ready tab for every PI found in the data. </a:t>
            </a:r>
          </a:p>
        </p:txBody>
      </p:sp>
      <p:pic>
        <p:nvPicPr>
          <p:cNvPr id="4" name="Supporting graphic 17" descr="AI-generated illustrative photograph, not documentary evidence of a named person or institution."/>
          <p:cNvPicPr>
            <a:picLocks noChangeAspect="1"/>
          </p:cNvPicPr>
          <p:nvPr/>
        </p:nvPicPr>
        <p:blipFill>
          <a:blip r:embed="rId4"/>
          <a:srcRect/>
          <a:stretch>
            <a:fillRect/>
          </a:stretch>
        </p:blipFill>
        <p:spPr>
          <a:xfrm>
            <a:off x="8077323" y="2316602"/>
            <a:ext cx="3184913" cy="3184913"/>
          </a:xfrm>
          <a:prstGeom prst="rect">
            <a:avLst/>
          </a:prstGeom>
        </p:spPr>
      </p:pic>
      <p:pic>
        <p:nvPicPr>
          <p:cNvPr id="5" name="Supporting graphic 17" descr="AI-generated illustrative photograph, not documentary evidence of a named person or institution."/>
          <p:cNvPicPr>
            <a:picLocks noChangeAspect="1"/>
          </p:cNvPicPr>
          <p:nvPr/>
        </p:nvPicPr>
        <p:blipFill>
          <a:blip r:embed="rId4"/>
          <a:srcRect/>
          <a:stretch>
            <a:fillRect/>
          </a:stretch>
        </p:blipFill>
        <p:spPr>
          <a:xfrm>
            <a:off x="8077323" y="2316602"/>
            <a:ext cx="3184913" cy="3184913"/>
          </a:xfrm>
          <a:prstGeom prst="rect">
            <a:avLst/>
          </a:prstGeom>
        </p:spPr>
      </p:pic>
    </p:spTree>
    <p:custDataLst>
      <p:tags r:id="rId1"/>
    </p:custDataLst>
    <p:extLst>
      <p:ext uri="{BB962C8B-B14F-4D97-AF65-F5344CB8AC3E}">
        <p14:creationId xmlns:p14="http://schemas.microsoft.com/office/powerpoint/2010/main" val="1236236369"/>
      </p:ext>
    </p:extLst>
  </p:cSld>
  <p:clrMapOvr>
    <a:overrideClrMapping bg1="lt1" tx1="dk1" bg2="lt2" tx2="dk2" accent1="accent1" accent2="accent2" accent3="accent3" accent4="accent4" accent5="accent5" accent6="accent6" hlink="lt1" folHlink="lt1"/>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BBE1-24E4-0577-A1DF-B1BAE12F48EB}"/>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Step by Step breakdown</a:t>
            </a:r>
          </a:p>
        </p:txBody>
      </p:sp>
      <p:sp>
        <p:nvSpPr>
          <p:cNvPr id="3" name="Content Placeholder 2">
            <a:extLst>
              <a:ext uri="{FF2B5EF4-FFF2-40B4-BE49-F238E27FC236}">
                <a16:creationId xmlns:a16="http://schemas.microsoft.com/office/drawing/2014/main" id="{2ECE4452-CB5B-4C76-11BA-0C66D4C974BE}"/>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fontAlgn="base">
              <a:lnSpc>
                <a:spcPct val="110000"/>
              </a:lnSpc>
              <a:spcBef>
                <a:spcPts val="0"/>
              </a:spcBef>
              <a:spcAft>
                <a:spcPts val="1300"/>
              </a:spcAft>
              <a:buClr>
                <a:srgbClr val="FFFFFF"/>
              </a:buClr>
              <a:buNone/>
              <a:defRPr sz="2300">
                <a:solidFill>
                  <a:srgbClr val="FFFFFF"/>
                </a:solidFill>
              </a:defRPr>
            </a:pPr>
            <a:r>
              <a:rPr lang="en-US" sz="2300" b="1">
                <a:solidFill>
                  <a:srgbClr val="FFFFFF"/>
                </a:solidFill>
              </a:rPr>
              <a:t>1. Initialization and Safety Checks</a:t>
            </a:r>
            <a:r>
              <a:rPr lang="en-US" sz="2300">
                <a:solidFill>
                  <a:srgbClr val="FFFFFF"/>
                </a:solidFill>
              </a:rPr>
              <a:t> </a:t>
            </a:r>
          </a:p>
          <a:p>
            <a:pPr marL="210312" indent="-182880" algn="l" fontAlgn="base">
              <a:lnSpc>
                <a:spcPct val="110000"/>
              </a:lnSpc>
              <a:spcBef>
                <a:spcPts val="0"/>
              </a:spcBef>
              <a:spcAft>
                <a:spcPts val="1300"/>
              </a:spcAft>
              <a:buClr>
                <a:srgbClr val="FFFFFF"/>
              </a:buClr>
              <a:buNone/>
              <a:defRPr sz="2300">
                <a:solidFill>
                  <a:srgbClr val="FFFFFF"/>
                </a:solidFill>
              </a:defRPr>
            </a:pPr>
            <a:r>
              <a:rPr lang="en-US" sz="2300">
                <a:solidFill>
                  <a:srgbClr val="FFFFFF"/>
                </a:solidFill>
              </a:rPr>
              <a:t>The macro first ensures it has a workbook to work with.</a:t>
            </a:r>
            <a:r>
              <a:rPr lang="en-US" sz="2300" b="1">
                <a:solidFill>
                  <a:srgbClr val="FFFFFF"/>
                </a:solidFill>
              </a:rPr>
              <a:t> It looks for three specific tabs: AWARD, DATA, and PIVOT. If any of these are missing, the macro stops immediately and alerts you</a:t>
            </a:r>
            <a:r>
              <a:rPr lang="en-US" sz="2300">
                <a:solidFill>
                  <a:srgbClr val="FFFFFF"/>
                </a:solidFill>
              </a:rPr>
              <a:t>. It also sets up "Dictionaries" (internal memory lists) to keep track of PI names and project numbers. </a:t>
            </a:r>
          </a:p>
          <a:p>
            <a:pPr marL="210312" indent="-182880" algn="l" fontAlgn="base">
              <a:lnSpc>
                <a:spcPct val="110000"/>
              </a:lnSpc>
              <a:spcBef>
                <a:spcPts val="0"/>
              </a:spcBef>
              <a:spcAft>
                <a:spcPts val="1300"/>
              </a:spcAft>
              <a:buClr>
                <a:srgbClr val="FFFFFF"/>
              </a:buClr>
              <a:buNone/>
              <a:defRPr sz="2300">
                <a:solidFill>
                  <a:srgbClr val="FFFFFF"/>
                </a:solidFill>
              </a:defRPr>
            </a:pPr>
            <a:r>
              <a:rPr lang="en-US" sz="2300" b="1">
                <a:solidFill>
                  <a:srgbClr val="FFFFFF"/>
                </a:solidFill>
              </a:rPr>
              <a:t>2. Building the Award Lookup</a:t>
            </a:r>
            <a:r>
              <a:rPr lang="en-US" sz="2300">
                <a:solidFill>
                  <a:srgbClr val="FFFFFF"/>
                </a:solidFill>
              </a:rPr>
              <a:t> </a:t>
            </a:r>
          </a:p>
          <a:p>
            <a:pPr marL="210312" indent="-182880" algn="l" fontAlgn="base">
              <a:lnSpc>
                <a:spcPct val="110000"/>
              </a:lnSpc>
              <a:spcBef>
                <a:spcPts val="0"/>
              </a:spcBef>
              <a:spcAft>
                <a:spcPts val="1300"/>
              </a:spcAft>
              <a:buClr>
                <a:srgbClr val="FFFFFF"/>
              </a:buClr>
              <a:buNone/>
              <a:defRPr sz="2300">
                <a:solidFill>
                  <a:srgbClr val="FFFFFF"/>
                </a:solidFill>
              </a:defRPr>
            </a:pPr>
            <a:r>
              <a:rPr lang="en-US" sz="2300">
                <a:solidFill>
                  <a:srgbClr val="FFFFFF"/>
                </a:solidFill>
              </a:rPr>
              <a:t>The macro goes to </a:t>
            </a:r>
            <a:r>
              <a:rPr lang="en-US" sz="2300" b="1">
                <a:solidFill>
                  <a:srgbClr val="FFFFFF"/>
                </a:solidFill>
              </a:rPr>
              <a:t>the AWARD sheet</a:t>
            </a:r>
            <a:r>
              <a:rPr lang="en-US" sz="2300">
                <a:solidFill>
                  <a:srgbClr val="FFFFFF"/>
                </a:solidFill>
              </a:rPr>
              <a:t>. it scans the list of projects (</a:t>
            </a:r>
            <a:r>
              <a:rPr lang="en-US" sz="2300" b="1">
                <a:solidFill>
                  <a:srgbClr val="FFFFFF"/>
                </a:solidFill>
              </a:rPr>
              <a:t>Column D</a:t>
            </a:r>
            <a:r>
              <a:rPr lang="en-US" sz="2300">
                <a:solidFill>
                  <a:srgbClr val="FFFFFF"/>
                </a:solidFill>
              </a:rPr>
              <a:t>) and the corresponding PI names (</a:t>
            </a:r>
            <a:r>
              <a:rPr lang="en-US" sz="2300" b="1">
                <a:solidFill>
                  <a:srgbClr val="FFFFFF"/>
                </a:solidFill>
              </a:rPr>
              <a:t>Column B</a:t>
            </a:r>
            <a:r>
              <a:rPr lang="en-US" sz="2300">
                <a:solidFill>
                  <a:srgbClr val="FFFFFF"/>
                </a:solidFill>
              </a:rPr>
              <a:t>). It saves this relationship in its memory so it knows exactly which PI belongs to which project number. </a:t>
            </a:r>
          </a:p>
          <a:p>
            <a:pPr marL="0" indent="0" algn="l">
              <a:lnSpc>
                <a:spcPts val="100"/>
              </a:lnSpc>
              <a:spcBef>
                <a:spcPts val="0"/>
              </a:spcBef>
              <a:spcAft>
                <a:spcPts val="0"/>
              </a:spcAft>
              <a:buClr>
                <a:srgbClr val="FFFFFF"/>
              </a:buClr>
              <a:buNone/>
              <a:defRPr sz="100">
                <a:solidFill>
                  <a:srgbClr val="FFFFFF"/>
                </a:solidFill>
              </a:defRPr>
            </a:pPr>
            <a:endParaRPr lang="en-US"/>
          </a:p>
        </p:txBody>
      </p:sp>
    </p:spTree>
    <p:extLst>
      <p:ext uri="{BB962C8B-B14F-4D97-AF65-F5344CB8AC3E}">
        <p14:creationId xmlns:p14="http://schemas.microsoft.com/office/powerpoint/2010/main" val="2136631076"/>
      </p:ext>
    </p:extLst>
  </p:cSld>
  <p:clrMapOvr>
    <a:overrideClrMapping bg1="lt1" tx1="dk1" bg2="lt2" tx2="dk2" accent1="accent1" accent2="accent2" accent3="accent3" accent4="accent4" accent5="accent5" accent6="accent6" hlink="lt1" folHlink="lt1"/>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020F-A50F-C3B7-1DF8-53D15CF17875}"/>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Step by Step </a:t>
            </a:r>
          </a:p>
        </p:txBody>
      </p:sp>
      <p:sp>
        <p:nvSpPr>
          <p:cNvPr id="3" name="Content Placeholder 2">
            <a:extLst>
              <a:ext uri="{FF2B5EF4-FFF2-40B4-BE49-F238E27FC236}">
                <a16:creationId xmlns:a16="http://schemas.microsoft.com/office/drawing/2014/main" id="{B005BD52-5A2A-BFB3-EB63-8607D6266A35}"/>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fontAlgn="base">
              <a:lnSpc>
                <a:spcPct val="110000"/>
              </a:lnSpc>
              <a:spcBef>
                <a:spcPts val="0"/>
              </a:spcBef>
              <a:spcAft>
                <a:spcPts val="1300"/>
              </a:spcAft>
              <a:buClr>
                <a:srgbClr val="FFFFFF"/>
              </a:buClr>
              <a:buNone/>
              <a:defRPr sz="1800">
                <a:solidFill>
                  <a:srgbClr val="FFFFFF"/>
                </a:solidFill>
              </a:defRPr>
            </a:pPr>
            <a:r>
              <a:rPr lang="en-US" sz="1800" b="1">
                <a:solidFill>
                  <a:srgbClr val="FFFFFF"/>
                </a:solidFill>
              </a:rPr>
              <a:t>3. Mapping PIs to the Data</a:t>
            </a:r>
            <a:r>
              <a:rPr lang="en-US" sz="1800">
                <a:solidFill>
                  <a:srgbClr val="FFFFFF"/>
                </a:solidFill>
              </a:rPr>
              <a:t> </a:t>
            </a:r>
          </a:p>
          <a:p>
            <a:pPr marL="210312" indent="-182880" algn="l" fontAlgn="base">
              <a:lnSpc>
                <a:spcPct val="110000"/>
              </a:lnSpc>
              <a:spcBef>
                <a:spcPts val="0"/>
              </a:spcBef>
              <a:spcAft>
                <a:spcPts val="1300"/>
              </a:spcAft>
              <a:buClr>
                <a:srgbClr val="FFFFFF"/>
              </a:buClr>
              <a:defRPr sz="1800">
                <a:solidFill>
                  <a:srgbClr val="FFFFFF"/>
                </a:solidFill>
              </a:defRPr>
            </a:pPr>
            <a:r>
              <a:rPr lang="en-US" sz="1800">
                <a:solidFill>
                  <a:srgbClr val="FFFFFF"/>
                </a:solidFill>
              </a:rPr>
              <a:t>Now the macro moves to the </a:t>
            </a:r>
            <a:r>
              <a:rPr lang="en-US" sz="1800" b="1">
                <a:solidFill>
                  <a:srgbClr val="FFFFFF"/>
                </a:solidFill>
              </a:rPr>
              <a:t>DATA sheet</a:t>
            </a:r>
            <a:r>
              <a:rPr lang="en-US" sz="1800">
                <a:solidFill>
                  <a:srgbClr val="FFFFFF"/>
                </a:solidFill>
              </a:rPr>
              <a:t>: </a:t>
            </a:r>
          </a:p>
          <a:p>
            <a:pPr marL="210312" lvl="0" indent="-182880" algn="l" fontAlgn="base">
              <a:lnSpc>
                <a:spcPct val="110000"/>
              </a:lnSpc>
              <a:spcBef>
                <a:spcPts val="0"/>
              </a:spcBef>
              <a:spcAft>
                <a:spcPts val="1300"/>
              </a:spcAft>
              <a:buClr>
                <a:srgbClr val="FFFFFF"/>
              </a:buClr>
              <a:defRPr sz="1800">
                <a:solidFill>
                  <a:srgbClr val="FFFFFF"/>
                </a:solidFill>
              </a:defRPr>
            </a:pPr>
            <a:r>
              <a:rPr lang="en-US" sz="1800">
                <a:solidFill>
                  <a:srgbClr val="FFFFFF"/>
                </a:solidFill>
              </a:rPr>
              <a:t>It looks for a </a:t>
            </a:r>
            <a:r>
              <a:rPr lang="en-US" sz="1800" b="1">
                <a:solidFill>
                  <a:srgbClr val="FFFFFF"/>
                </a:solidFill>
              </a:rPr>
              <a:t>column labeled "PI." If it doesn't find one, it creates a new column at the end. </a:t>
            </a:r>
          </a:p>
          <a:p>
            <a:pPr marL="210312" lvl="0" indent="-182880" algn="l" fontAlgn="base">
              <a:lnSpc>
                <a:spcPct val="110000"/>
              </a:lnSpc>
              <a:spcBef>
                <a:spcPts val="0"/>
              </a:spcBef>
              <a:spcAft>
                <a:spcPts val="1300"/>
              </a:spcAft>
              <a:buClr>
                <a:srgbClr val="FFFFFF"/>
              </a:buClr>
              <a:defRPr sz="1800">
                <a:solidFill>
                  <a:srgbClr val="FFFFFF"/>
                </a:solidFill>
              </a:defRPr>
            </a:pPr>
            <a:r>
              <a:rPr lang="en-US" sz="1800">
                <a:solidFill>
                  <a:srgbClr val="FFFFFF"/>
                </a:solidFill>
              </a:rPr>
              <a:t>It looks at every project number in the data. </a:t>
            </a:r>
            <a:r>
              <a:rPr lang="en-US" sz="1800" b="1">
                <a:solidFill>
                  <a:srgbClr val="FFFFFF"/>
                </a:solidFill>
              </a:rPr>
              <a:t>Using the "Lookup" it built in Step 2, it writes the correct PI's name into that row</a:t>
            </a:r>
            <a:r>
              <a:rPr lang="en-US" sz="1800">
                <a:solidFill>
                  <a:srgbClr val="FFFFFF"/>
                </a:solidFill>
              </a:rPr>
              <a:t>. </a:t>
            </a:r>
          </a:p>
          <a:p>
            <a:pPr marL="210312" lvl="0" indent="-182880" algn="l" fontAlgn="base">
              <a:lnSpc>
                <a:spcPct val="110000"/>
              </a:lnSpc>
              <a:spcBef>
                <a:spcPts val="0"/>
              </a:spcBef>
              <a:spcAft>
                <a:spcPts val="1300"/>
              </a:spcAft>
              <a:buClr>
                <a:srgbClr val="FFFFFF"/>
              </a:buClr>
              <a:defRPr sz="1800">
                <a:solidFill>
                  <a:srgbClr val="FFFFFF"/>
                </a:solidFill>
              </a:defRPr>
            </a:pPr>
            <a:r>
              <a:rPr lang="en-US" sz="1800">
                <a:solidFill>
                  <a:srgbClr val="FFFFFF"/>
                </a:solidFill>
              </a:rPr>
              <a:t>It also keeps a unique list of every PI it encounters so it knows how many individual reports it needs to create later. </a:t>
            </a:r>
          </a:p>
          <a:p>
            <a:pPr marL="210312" indent="-182880" algn="l" fontAlgn="base">
              <a:lnSpc>
                <a:spcPct val="110000"/>
              </a:lnSpc>
              <a:spcBef>
                <a:spcPts val="0"/>
              </a:spcBef>
              <a:spcAft>
                <a:spcPts val="1300"/>
              </a:spcAft>
              <a:buClr>
                <a:srgbClr val="FFFFFF"/>
              </a:buClr>
              <a:buNone/>
              <a:defRPr sz="1800">
                <a:solidFill>
                  <a:srgbClr val="FFFFFF"/>
                </a:solidFill>
              </a:defRPr>
            </a:pPr>
            <a:r>
              <a:rPr lang="en-US" sz="1800" b="1">
                <a:solidFill>
                  <a:srgbClr val="FFFFFF"/>
                </a:solidFill>
              </a:rPr>
              <a:t>4. Refreshing the Pivot Table</a:t>
            </a:r>
            <a:r>
              <a:rPr lang="en-US" sz="1800">
                <a:solidFill>
                  <a:srgbClr val="FFFFFF"/>
                </a:solidFill>
              </a:rPr>
              <a:t> </a:t>
            </a:r>
          </a:p>
          <a:p>
            <a:pPr marL="210312" indent="-182880" algn="l" fontAlgn="base">
              <a:lnSpc>
                <a:spcPct val="110000"/>
              </a:lnSpc>
              <a:spcBef>
                <a:spcPts val="0"/>
              </a:spcBef>
              <a:spcAft>
                <a:spcPts val="1300"/>
              </a:spcAft>
              <a:buClr>
                <a:srgbClr val="FFFFFF"/>
              </a:buClr>
              <a:defRPr sz="1800">
                <a:solidFill>
                  <a:srgbClr val="FFFFFF"/>
                </a:solidFill>
              </a:defRPr>
            </a:pPr>
            <a:r>
              <a:rPr lang="en-US" sz="1800">
                <a:solidFill>
                  <a:srgbClr val="FFFFFF"/>
                </a:solidFill>
              </a:rPr>
              <a:t>Before generating reports, the macro ensures the data is fresh. It identifies the entire range of data on the </a:t>
            </a:r>
            <a:r>
              <a:rPr lang="en-US" sz="1800" b="1">
                <a:solidFill>
                  <a:srgbClr val="FFFFFF"/>
                </a:solidFill>
              </a:rPr>
              <a:t>DATA</a:t>
            </a:r>
            <a:r>
              <a:rPr lang="en-US" sz="1800">
                <a:solidFill>
                  <a:srgbClr val="FFFFFF"/>
                </a:solidFill>
              </a:rPr>
              <a:t> sheet and updates the Pivot Table located on the </a:t>
            </a:r>
            <a:r>
              <a:rPr lang="en-US" sz="1800" b="1">
                <a:solidFill>
                  <a:srgbClr val="FFFFFF"/>
                </a:solidFill>
              </a:rPr>
              <a:t>PIVOT</a:t>
            </a:r>
            <a:r>
              <a:rPr lang="en-US" sz="1800">
                <a:solidFill>
                  <a:srgbClr val="FFFFFF"/>
                </a:solidFill>
              </a:rPr>
              <a:t> sheet. This ensures that the summaries used for the reports are accurate and include any new PI information just added.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990686717"/>
      </p:ext>
    </p:extLst>
  </p:cSld>
  <p:clrMapOvr>
    <a:overrideClrMapping bg1="lt1" tx1="dk1" bg2="lt2" tx2="dk2" accent1="accent1" accent2="accent2" accent3="accent3" accent4="accent4" accent5="accent5" accent6="accent6" hlink="lt1" folHlink="lt1"/>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a:extLst>
            <a:ext uri="{FF2B5EF4-FFF2-40B4-BE49-F238E27FC236}">
              <a16:creationId xmlns:a16="http://schemas.microsoft.com/office/drawing/2014/main" id="{57C26A55-F6D0-4F5B-FA24-33768585A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98292-F22B-DF57-FFB8-F73F3351D7C6}"/>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Step by Step </a:t>
            </a:r>
          </a:p>
        </p:txBody>
      </p:sp>
      <p:sp>
        <p:nvSpPr>
          <p:cNvPr id="3" name="Content Placeholder 2">
            <a:extLst>
              <a:ext uri="{FF2B5EF4-FFF2-40B4-BE49-F238E27FC236}">
                <a16:creationId xmlns:a16="http://schemas.microsoft.com/office/drawing/2014/main" id="{CF02A812-7BA3-59D7-EA02-830778F89843}"/>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5. Creating Individual PI Tabs</a:t>
            </a:r>
            <a:r>
              <a:rPr lang="en-US" sz="1800">
                <a:solidFill>
                  <a:srgbClr val="FFFFFF"/>
                </a:solidFill>
              </a:rPr>
              <a:t> </a:t>
            </a:r>
          </a:p>
          <a:p>
            <a:pPr marL="210312" indent="-182880" algn="l" fontAlgn="base">
              <a:lnSpc>
                <a:spcPct val="110000"/>
              </a:lnSpc>
              <a:spcBef>
                <a:spcPts val="0"/>
              </a:spcBef>
              <a:spcAft>
                <a:spcPts val="600"/>
              </a:spcAft>
              <a:buClr>
                <a:srgbClr val="FFFFFF"/>
              </a:buClr>
              <a:buNone/>
              <a:defRPr sz="1800">
                <a:solidFill>
                  <a:srgbClr val="FFFFFF"/>
                </a:solidFill>
              </a:defRPr>
            </a:pPr>
            <a:r>
              <a:rPr lang="en-US" sz="1800">
                <a:solidFill>
                  <a:srgbClr val="FFFFFF"/>
                </a:solidFill>
              </a:rPr>
              <a:t>The macro now loops through the list of unique PIs it found. For </a:t>
            </a:r>
            <a:r>
              <a:rPr lang="en-US" sz="1800" b="1">
                <a:solidFill>
                  <a:srgbClr val="FFFFFF"/>
                </a:solidFill>
              </a:rPr>
              <a:t>each PI</a:t>
            </a:r>
            <a:r>
              <a:rPr lang="en-US" sz="1800">
                <a:solidFill>
                  <a:srgbClr val="FFFFFF"/>
                </a:solidFill>
              </a:rPr>
              <a:t>, it performs the following: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Clean Name:</a:t>
            </a:r>
            <a:r>
              <a:rPr lang="en-US" sz="1800">
                <a:solidFill>
                  <a:srgbClr val="FFFFFF"/>
                </a:solidFill>
              </a:rPr>
              <a:t> It creates a sheet name based on the PI's last name, removing illegal characters (like / or *) that Excel doesn't allow in tab names.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Clone Template:</a:t>
            </a:r>
            <a:r>
              <a:rPr lang="en-US" sz="1800">
                <a:solidFill>
                  <a:srgbClr val="FFFFFF"/>
                </a:solidFill>
              </a:rPr>
              <a:t> It makes a copy of the </a:t>
            </a:r>
            <a:r>
              <a:rPr lang="en-US" sz="1800" b="1">
                <a:solidFill>
                  <a:srgbClr val="FFFFFF"/>
                </a:solidFill>
              </a:rPr>
              <a:t>PIVOT</a:t>
            </a:r>
            <a:r>
              <a:rPr lang="en-US" sz="1800">
                <a:solidFill>
                  <a:srgbClr val="FFFFFF"/>
                </a:solidFill>
              </a:rPr>
              <a:t> sheet to use as a starting point for that specific PI.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Header Setup:</a:t>
            </a:r>
            <a:r>
              <a:rPr lang="en-US" sz="1800">
                <a:solidFill>
                  <a:srgbClr val="FFFFFF"/>
                </a:solidFill>
              </a:rPr>
              <a:t> It inserts 7 rows at the top to add professional branding, including the title "TCNJ Time &amp; Effort Certification," a legal disclaimer, and the specific certification period (Start/End dates).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Filtering:</a:t>
            </a:r>
            <a:r>
              <a:rPr lang="en-US" sz="1800">
                <a:solidFill>
                  <a:srgbClr val="FFFFFF"/>
                </a:solidFill>
              </a:rPr>
              <a:t> It sets the Pivot Table on this new sheet to show </a:t>
            </a:r>
            <a:r>
              <a:rPr lang="en-US" sz="1800" b="1">
                <a:solidFill>
                  <a:srgbClr val="FFFFFF"/>
                </a:solidFill>
              </a:rPr>
              <a:t>only</a:t>
            </a:r>
            <a:r>
              <a:rPr lang="en-US" sz="1800">
                <a:solidFill>
                  <a:srgbClr val="FFFFFF"/>
                </a:solidFill>
              </a:rPr>
              <a:t> the data for that specific PI.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Calculations:</a:t>
            </a:r>
            <a:r>
              <a:rPr lang="en-US" sz="1800">
                <a:solidFill>
                  <a:srgbClr val="FFFFFF"/>
                </a:solidFill>
              </a:rPr>
              <a:t> It adds several custom formula columns next to the Pivot Table: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Pay Periods:</a:t>
            </a:r>
            <a:r>
              <a:rPr lang="en-US" sz="1800">
                <a:solidFill>
                  <a:srgbClr val="FFFFFF"/>
                </a:solidFill>
              </a:rPr>
              <a:t> Calculates work days between dates.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S/B (Should Be) / Variance:</a:t>
            </a:r>
            <a:r>
              <a:rPr lang="en-US" sz="1800">
                <a:solidFill>
                  <a:srgbClr val="FFFFFF"/>
                </a:solidFill>
              </a:rPr>
              <a:t> Calculates expected vs. actual effort. </a:t>
            </a:r>
          </a:p>
          <a:p>
            <a:pPr marL="210312" lvl="0" indent="-182880" algn="l" fontAlgn="base">
              <a:lnSpc>
                <a:spcPct val="110000"/>
              </a:lnSpc>
              <a:spcBef>
                <a:spcPts val="0"/>
              </a:spcBef>
              <a:spcAft>
                <a:spcPts val="600"/>
              </a:spcAft>
              <a:buClr>
                <a:srgbClr val="FFFFFF"/>
              </a:buClr>
              <a:defRPr sz="1800">
                <a:solidFill>
                  <a:srgbClr val="FFFFFF"/>
                </a:solidFill>
              </a:defRPr>
            </a:pPr>
            <a:r>
              <a:rPr lang="en-US" sz="1800" b="1">
                <a:solidFill>
                  <a:srgbClr val="FFFFFF"/>
                </a:solidFill>
              </a:rPr>
              <a:t>Formatting:</a:t>
            </a:r>
            <a:r>
              <a:rPr lang="en-US" sz="1800">
                <a:solidFill>
                  <a:srgbClr val="FFFFFF"/>
                </a:solidFill>
              </a:rPr>
              <a:t> It applies bold headers, dollar signs for currency, and blue-tinted background colors to the table headers.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680765693"/>
      </p:ext>
    </p:extLst>
  </p:cSld>
  <p:clrMapOvr>
    <a:overrideClrMapping bg1="lt1" tx1="dk1" bg2="lt2" tx2="dk2" accent1="accent1" accent2="accent2" accent3="accent3" accent4="accent4" accent5="accent5" accent6="accent6" hlink="lt1" folHlink="lt1"/>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a:extLst>
            <a:ext uri="{FF2B5EF4-FFF2-40B4-BE49-F238E27FC236}">
              <a16:creationId xmlns:a16="http://schemas.microsoft.com/office/drawing/2014/main" id="{1756AA64-3CAB-DBC7-EE88-02579CF80B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EECEA-A600-4219-9D96-2076DBF6FFF0}"/>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Step by Step </a:t>
            </a:r>
          </a:p>
        </p:txBody>
      </p:sp>
      <p:sp>
        <p:nvSpPr>
          <p:cNvPr id="3" name="Content Placeholder 2">
            <a:extLst>
              <a:ext uri="{FF2B5EF4-FFF2-40B4-BE49-F238E27FC236}">
                <a16:creationId xmlns:a16="http://schemas.microsoft.com/office/drawing/2014/main" id="{2CC6175F-5B62-886C-DC7A-F002E8C89407}"/>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fontAlgn="base">
              <a:lnSpc>
                <a:spcPct val="110000"/>
              </a:lnSpc>
              <a:spcBef>
                <a:spcPts val="0"/>
              </a:spcBef>
              <a:spcAft>
                <a:spcPts val="2200"/>
              </a:spcAft>
              <a:buClr>
                <a:srgbClr val="FFFFFF"/>
              </a:buClr>
              <a:buNone/>
              <a:defRPr sz="2800">
                <a:solidFill>
                  <a:srgbClr val="FFFFFF"/>
                </a:solidFill>
              </a:defRPr>
            </a:pPr>
            <a:r>
              <a:rPr lang="en-US" sz="2800" b="1">
                <a:solidFill>
                  <a:srgbClr val="FFFFFF"/>
                </a:solidFill>
              </a:rPr>
              <a:t>6. Final Layout and Cleanup</a:t>
            </a:r>
            <a:r>
              <a:rPr lang="en-US" sz="2800">
                <a:solidFill>
                  <a:srgbClr val="FFFFFF"/>
                </a:solidFill>
              </a:rPr>
              <a:t> </a:t>
            </a:r>
          </a:p>
          <a:p>
            <a:pPr marL="210312" indent="-182880" algn="l" fontAlgn="base">
              <a:lnSpc>
                <a:spcPct val="110000"/>
              </a:lnSpc>
              <a:spcBef>
                <a:spcPts val="0"/>
              </a:spcBef>
              <a:spcAft>
                <a:spcPts val="2200"/>
              </a:spcAft>
              <a:buClr>
                <a:srgbClr val="FFFFFF"/>
              </a:buClr>
              <a:defRPr sz="2800">
                <a:solidFill>
                  <a:srgbClr val="FFFFFF"/>
                </a:solidFill>
              </a:defRPr>
            </a:pPr>
            <a:r>
              <a:rPr lang="en-US" sz="2800">
                <a:solidFill>
                  <a:srgbClr val="FFFFFF"/>
                </a:solidFill>
              </a:rPr>
              <a:t>To finish each individual report, the macro: </a:t>
            </a:r>
          </a:p>
          <a:p>
            <a:pPr marL="210312" lvl="0" indent="-182880" algn="l" fontAlgn="base">
              <a:lnSpc>
                <a:spcPct val="110000"/>
              </a:lnSpc>
              <a:spcBef>
                <a:spcPts val="0"/>
              </a:spcBef>
              <a:spcAft>
                <a:spcPts val="2200"/>
              </a:spcAft>
              <a:buClr>
                <a:srgbClr val="FFFFFF"/>
              </a:buClr>
              <a:defRPr sz="2800">
                <a:solidFill>
                  <a:srgbClr val="FFFFFF"/>
                </a:solidFill>
              </a:defRPr>
            </a:pPr>
            <a:r>
              <a:rPr lang="en-US" sz="2800" b="1">
                <a:solidFill>
                  <a:srgbClr val="FFFFFF"/>
                </a:solidFill>
              </a:rPr>
              <a:t>Signature Line:</a:t>
            </a:r>
            <a:r>
              <a:rPr lang="en-US" sz="2800">
                <a:solidFill>
                  <a:srgbClr val="FFFFFF"/>
                </a:solidFill>
              </a:rPr>
              <a:t> Adds a "Signature" and "Date" line at the bottom of the data for the PI to sign. </a:t>
            </a:r>
          </a:p>
          <a:p>
            <a:pPr marL="210312" lvl="0" indent="-182880" algn="l" fontAlgn="base">
              <a:lnSpc>
                <a:spcPct val="110000"/>
              </a:lnSpc>
              <a:spcBef>
                <a:spcPts val="0"/>
              </a:spcBef>
              <a:spcAft>
                <a:spcPts val="2200"/>
              </a:spcAft>
              <a:buClr>
                <a:srgbClr val="FFFFFF"/>
              </a:buClr>
              <a:defRPr sz="2800">
                <a:solidFill>
                  <a:srgbClr val="FFFFFF"/>
                </a:solidFill>
              </a:defRPr>
            </a:pPr>
            <a:r>
              <a:rPr lang="en-US" sz="2800" b="1">
                <a:solidFill>
                  <a:srgbClr val="FFFFFF"/>
                </a:solidFill>
              </a:rPr>
              <a:t>Page Setup:</a:t>
            </a:r>
            <a:r>
              <a:rPr lang="en-US" sz="2800">
                <a:solidFill>
                  <a:srgbClr val="FFFFFF"/>
                </a:solidFill>
              </a:rPr>
              <a:t> Adjusts the page to </a:t>
            </a:r>
            <a:r>
              <a:rPr lang="en-US" sz="2800" b="1">
                <a:solidFill>
                  <a:srgbClr val="FFFFFF"/>
                </a:solidFill>
              </a:rPr>
              <a:t>Landscape</a:t>
            </a:r>
            <a:r>
              <a:rPr lang="en-US" sz="2800">
                <a:solidFill>
                  <a:srgbClr val="FFFFFF"/>
                </a:solidFill>
              </a:rPr>
              <a:t> orientation and ensures it scales to fit on one page wide for easy printing. </a:t>
            </a:r>
          </a:p>
          <a:p>
            <a:pPr marL="210312" lvl="0" indent="-182880" algn="l" fontAlgn="base">
              <a:lnSpc>
                <a:spcPct val="110000"/>
              </a:lnSpc>
              <a:spcBef>
                <a:spcPts val="0"/>
              </a:spcBef>
              <a:spcAft>
                <a:spcPts val="2200"/>
              </a:spcAft>
              <a:buClr>
                <a:srgbClr val="FFFFFF"/>
              </a:buClr>
              <a:defRPr sz="2800">
                <a:solidFill>
                  <a:srgbClr val="FFFFFF"/>
                </a:solidFill>
              </a:defRPr>
            </a:pPr>
            <a:r>
              <a:rPr lang="en-US" sz="2800">
                <a:solidFill>
                  <a:srgbClr val="FFFFFF"/>
                </a:solidFill>
              </a:rPr>
              <a:t>Once finished, it displays a "Process complete" message.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4134641022"/>
      </p:ext>
    </p:extLst>
  </p:cSld>
  <p:clrMapOvr>
    <a:overrideClrMapping bg1="lt1" tx1="dk1" bg2="lt2" tx2="dk2" accent1="accent1" accent2="accent2" accent3="accent3" accent4="accent4" accent5="accent5" accent6="accent6" hlink="lt1" folHlink="lt1"/>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9AB52-18F7-06BA-30C6-4FF65D9B6BFB}"/>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200" b="1">
                <a:solidFill>
                  <a:srgbClr val="FFFFFF"/>
                </a:solidFill>
              </a:defRPr>
            </a:pPr>
            <a:r>
              <a:rPr lang="en-US" sz="3200" b="1">
                <a:solidFill>
                  <a:srgbClr val="FFFFFF"/>
                </a:solidFill>
              </a:rPr>
              <a:t>Example 2 AI-assisted coding to write a Google apps script to track documents </a:t>
            </a:r>
          </a:p>
        </p:txBody>
      </p:sp>
      <p:sp>
        <p:nvSpPr>
          <p:cNvPr id="3" name="Content Placeholder 2">
            <a:extLst>
              <a:ext uri="{FF2B5EF4-FFF2-40B4-BE49-F238E27FC236}">
                <a16:creationId xmlns:a16="http://schemas.microsoft.com/office/drawing/2014/main" id="{F8D62554-421B-BE28-E6CD-8ABD13105876}"/>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fontAlgn="base">
              <a:lnSpc>
                <a:spcPct val="110000"/>
              </a:lnSpc>
              <a:spcBef>
                <a:spcPts val="0"/>
              </a:spcBef>
              <a:spcAft>
                <a:spcPts val="2200"/>
              </a:spcAft>
              <a:buClr>
                <a:srgbClr val="FFFFFF"/>
              </a:buClr>
              <a:defRPr sz="2600">
                <a:solidFill>
                  <a:srgbClr val="FFFFFF"/>
                </a:solidFill>
              </a:defRPr>
            </a:pPr>
            <a:r>
              <a:rPr lang="en-US" sz="2600">
                <a:solidFill>
                  <a:srgbClr val="FFFFFF"/>
                </a:solidFill>
              </a:rPr>
              <a:t>The task: A shared Google drive folder contains folders and subfolders that have files related to a project. The research administrator would like a single spreadsheet with name, link and last updated date, including only documents added or updated within a given time frame. </a:t>
            </a:r>
          </a:p>
          <a:p>
            <a:pPr marL="210312" indent="-182880" algn="l" fontAlgn="base">
              <a:lnSpc>
                <a:spcPct val="110000"/>
              </a:lnSpc>
              <a:spcBef>
                <a:spcPts val="0"/>
              </a:spcBef>
              <a:spcAft>
                <a:spcPts val="2200"/>
              </a:spcAft>
              <a:buClr>
                <a:srgbClr val="FFFFFF"/>
              </a:buClr>
              <a:defRPr sz="2600">
                <a:solidFill>
                  <a:srgbClr val="FFFFFF"/>
                </a:solidFill>
              </a:defRPr>
            </a:pPr>
            <a:r>
              <a:rPr lang="en-US" sz="2600">
                <a:solidFill>
                  <a:srgbClr val="FFFFFF"/>
                </a:solidFill>
              </a:rPr>
              <a:t>This took </a:t>
            </a:r>
            <a:r>
              <a:rPr lang="en-US" sz="2600" b="1">
                <a:solidFill>
                  <a:srgbClr val="FFFFFF"/>
                </a:solidFill>
              </a:rPr>
              <a:t>15 prompts </a:t>
            </a:r>
          </a:p>
          <a:p>
            <a:pPr marL="0" indent="0" algn="l">
              <a:lnSpc>
                <a:spcPts val="100"/>
              </a:lnSpc>
              <a:spcBef>
                <a:spcPts val="0"/>
              </a:spcBef>
              <a:spcAft>
                <a:spcPts val="0"/>
              </a:spcAft>
              <a:buClr>
                <a:srgbClr val="FFFFFF"/>
              </a:buClr>
              <a:buNone/>
              <a:defRPr sz="100">
                <a:solidFill>
                  <a:srgbClr val="FFFFFF"/>
                </a:solidFill>
              </a:defRPr>
            </a:pPr>
            <a:endParaRPr lang="en-US"/>
          </a:p>
        </p:txBody>
      </p:sp>
      <p:pic>
        <p:nvPicPr>
          <p:cNvPr id="4" name="Supporting graphic 22" descr="AI-generated illustrative photograph, not documentary evidence of a named person or institution."/>
          <p:cNvPicPr>
            <a:picLocks noChangeAspect="1"/>
          </p:cNvPicPr>
          <p:nvPr/>
        </p:nvPicPr>
        <p:blipFill>
          <a:blip r:embed="rId3"/>
          <a:srcRect/>
          <a:stretch>
            <a:fillRect/>
          </a:stretch>
        </p:blipFill>
        <p:spPr>
          <a:xfrm>
            <a:off x="7899438" y="2138717"/>
            <a:ext cx="3540684" cy="3540684"/>
          </a:xfrm>
          <a:prstGeom prst="rect">
            <a:avLst/>
          </a:prstGeom>
        </p:spPr>
      </p:pic>
      <p:pic>
        <p:nvPicPr>
          <p:cNvPr id="5" name="Supporting graphic 22" descr="AI-generated illustrative photograph, not documentary evidence of a named person or institution."/>
          <p:cNvPicPr>
            <a:picLocks noChangeAspect="1"/>
          </p:cNvPicPr>
          <p:nvPr/>
        </p:nvPicPr>
        <p:blipFill>
          <a:blip r:embed="rId3"/>
          <a:srcRect/>
          <a:stretch>
            <a:fillRect/>
          </a:stretch>
        </p:blipFill>
        <p:spPr>
          <a:xfrm>
            <a:off x="7899438" y="2138717"/>
            <a:ext cx="3540684" cy="3540684"/>
          </a:xfrm>
          <a:prstGeom prst="rect">
            <a:avLst/>
          </a:prstGeom>
        </p:spPr>
      </p:pic>
    </p:spTree>
    <p:extLst>
      <p:ext uri="{BB962C8B-B14F-4D97-AF65-F5344CB8AC3E}">
        <p14:creationId xmlns:p14="http://schemas.microsoft.com/office/powerpoint/2010/main" val="4109180882"/>
      </p:ext>
    </p:extLst>
  </p:cSld>
  <p:clrMapOvr>
    <a:overrideClrMapping bg1="lt1" tx1="dk1" bg2="lt2" tx2="dk2" accent1="accent1" accent2="accent2" accent3="accent3" accent4="accent4" accent5="accent5" accent6="accent6" hlink="lt1" folHlink="lt1"/>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80DAC-F196-9AB0-9FC4-60B243B1658E}"/>
              </a:ext>
            </a:extLst>
          </p:cNvPr>
          <p:cNvSpPr>
            <a:spLocks noGrp="1"/>
          </p:cNvSpPr>
          <p:nvPr>
            <p:ph idx="1"/>
          </p:nvPr>
        </p:nvSpPr>
        <p:spPr>
          <a:xfrm>
            <a:off x="777240" y="1645920"/>
            <a:ext cx="10561320" cy="4297680"/>
          </a:xfrm>
        </p:spPr>
        <p:txBody>
          <a:bodyPr wrap="square" lIns="27432" tIns="27432" rIns="27432" bIns="27432">
            <a:noAutofit/>
          </a:bodyPr>
          <a:lstStyle/>
          <a:p>
            <a:pPr marL="0" indent="0" algn="l">
              <a:lnSpc>
                <a:spcPct val="110000"/>
              </a:lnSpc>
              <a:spcBef>
                <a:spcPts val="0"/>
              </a:spcBef>
              <a:spcAft>
                <a:spcPts val="2200"/>
              </a:spcAft>
              <a:buClr>
                <a:srgbClr val="FFFFFF"/>
              </a:buClr>
              <a:buNone/>
              <a:defRPr sz="3000">
                <a:solidFill>
                  <a:srgbClr val="FFFFFF"/>
                </a:solidFill>
              </a:defRPr>
            </a:pPr>
            <a:r>
              <a:rPr lang="en-US" sz="3000">
                <a:solidFill>
                  <a:srgbClr val="FFFFFF"/>
                </a:solidFill>
              </a:rPr>
              <a:t>PROMPT 1: I have a google sheet file that contains data from a Google drive folder with the following fields, Doc #, Name ,Pages, Last Updated, Type, URL , notes . Write a Google app script that will read all the new or updated files in the folder, including in all subfolders and update Name, last Updated and URL and append the data to the existing Google sheet. </a:t>
            </a:r>
          </a:p>
        </p:txBody>
      </p:sp>
    </p:spTree>
    <p:custDataLst>
      <p:tags r:id="rId1"/>
    </p:custDataLst>
    <p:extLst>
      <p:ext uri="{BB962C8B-B14F-4D97-AF65-F5344CB8AC3E}">
        <p14:creationId xmlns:p14="http://schemas.microsoft.com/office/powerpoint/2010/main" val="2902615262"/>
      </p:ext>
    </p:extLst>
  </p:cSld>
  <p:clrMapOvr>
    <a:overrideClrMapping bg1="lt1" tx1="dk1" bg2="lt2" tx2="dk2" accent1="accent1" accent2="accent2" accent3="accent3" accent4="accent4" accent5="accent5" accent6="accent6" hlink="lt1" folHlink="lt1"/>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950A4-F700-2FD5-66A4-988C1CAF61AB}"/>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fontAlgn="base">
              <a:lnSpc>
                <a:spcPct val="110000"/>
              </a:lnSpc>
              <a:spcBef>
                <a:spcPts val="0"/>
              </a:spcBef>
              <a:spcAft>
                <a:spcPts val="0"/>
              </a:spcAft>
              <a:buClr>
                <a:srgbClr val="FFFFFF"/>
              </a:buClr>
              <a:buNone/>
              <a:defRPr sz="3600" b="1">
                <a:solidFill>
                  <a:srgbClr val="FFFFFF"/>
                </a:solidFill>
              </a:defRPr>
            </a:pPr>
            <a:r>
              <a:rPr lang="en-US" sz="3600" b="1">
                <a:solidFill>
                  <a:srgbClr val="FFFFFF"/>
                </a:solidFill>
              </a:rPr>
              <a:t>Why 15 prompts? </a:t>
            </a:r>
            <a:br>
              <a:rPr lang="en-US" dirty="0"/>
            </a:br>
            <a:r>
              <a:rPr lang="en-US" sz="3600" b="1">
                <a:solidFill>
                  <a:srgbClr val="FFFFFF"/>
                </a:solidFill>
              </a:rPr>
              <a:t> </a:t>
            </a:r>
            <a:br>
              <a:rPr lang="en-US" dirty="0"/>
            </a:br>
            <a:endParaRPr lang="en-US"/>
          </a:p>
        </p:txBody>
      </p:sp>
      <p:sp>
        <p:nvSpPr>
          <p:cNvPr id="3" name="Content Placeholder 2">
            <a:extLst>
              <a:ext uri="{FF2B5EF4-FFF2-40B4-BE49-F238E27FC236}">
                <a16:creationId xmlns:a16="http://schemas.microsoft.com/office/drawing/2014/main" id="{35852A7E-5DE3-6773-D840-7FA8EAC71502}"/>
              </a:ext>
            </a:extLst>
          </p:cNvPr>
          <p:cNvSpPr>
            <a:spLocks noGrp="1"/>
          </p:cNvSpPr>
          <p:nvPr>
            <p:ph idx="1"/>
          </p:nvPr>
        </p:nvSpPr>
        <p:spPr>
          <a:xfrm>
            <a:off x="621792" y="1691640"/>
            <a:ext cx="10927080" cy="4709160"/>
          </a:xfrm>
        </p:spPr>
        <p:txBody>
          <a:bodyPr wrap="square" lIns="27432" tIns="27432" rIns="27432" bIns="27432">
            <a:noAutofit/>
          </a:bodyPr>
          <a:lstStyle/>
          <a:p>
            <a:pPr marL="210312" lvl="0" indent="-182880" algn="l" fontAlgn="base">
              <a:lnSpc>
                <a:spcPct val="110000"/>
              </a:lnSpc>
              <a:spcBef>
                <a:spcPts val="0"/>
              </a:spcBef>
              <a:spcAft>
                <a:spcPts val="1300"/>
              </a:spcAft>
              <a:buClr>
                <a:srgbClr val="FFFFFF"/>
              </a:buClr>
              <a:defRPr sz="2400">
                <a:solidFill>
                  <a:srgbClr val="FFFFFF"/>
                </a:solidFill>
              </a:defRPr>
            </a:pPr>
            <a:r>
              <a:rPr lang="en-US" sz="2400">
                <a:solidFill>
                  <a:srgbClr val="FFFFFF"/>
                </a:solidFill>
              </a:rPr>
              <a:t>My prompt said to read all of the files and in all subfolders. It did not specify that there could be folders in the subfolders. It was trying to read everything in the subfolders as files and it gave me an error. </a:t>
            </a:r>
          </a:p>
          <a:p>
            <a:pPr marL="210312" lvl="0" indent="-182880" algn="l" fontAlgn="base">
              <a:lnSpc>
                <a:spcPct val="110000"/>
              </a:lnSpc>
              <a:spcBef>
                <a:spcPts val="0"/>
              </a:spcBef>
              <a:spcAft>
                <a:spcPts val="1300"/>
              </a:spcAft>
              <a:buClr>
                <a:srgbClr val="FFFFFF"/>
              </a:buClr>
              <a:defRPr sz="2400">
                <a:solidFill>
                  <a:srgbClr val="FFFFFF"/>
                </a:solidFill>
              </a:defRPr>
            </a:pPr>
            <a:r>
              <a:rPr lang="en-US" sz="2400">
                <a:solidFill>
                  <a:srgbClr val="FFFFFF"/>
                </a:solidFill>
              </a:rPr>
              <a:t>My second prompt pasted in the error and Gemini suggested the problem was the folder ID was incorrect (it was not) </a:t>
            </a:r>
          </a:p>
          <a:p>
            <a:pPr marL="210312" lvl="0" indent="-182880" algn="l" fontAlgn="base">
              <a:lnSpc>
                <a:spcPct val="110000"/>
              </a:lnSpc>
              <a:spcBef>
                <a:spcPts val="0"/>
              </a:spcBef>
              <a:spcAft>
                <a:spcPts val="1300"/>
              </a:spcAft>
              <a:buClr>
                <a:srgbClr val="FFFFFF"/>
              </a:buClr>
              <a:defRPr sz="2400">
                <a:solidFill>
                  <a:srgbClr val="FFFFFF"/>
                </a:solidFill>
              </a:defRPr>
            </a:pPr>
            <a:r>
              <a:rPr lang="en-US" sz="2400">
                <a:solidFill>
                  <a:srgbClr val="FFFFFF"/>
                </a:solidFill>
              </a:rPr>
              <a:t>PROMPT 6 This is what the script should do: 1. Look in each subfolder in the folder provided for files with a URL that is not already in the sheet.  2. Add a row for each file with data for name, last updated , type and URL 3. If the subfolder has a folder, look in that subfolder for files.  4. This should be recursive, that is, look in subfolders of subfolders if necessary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1988246666"/>
      </p:ext>
    </p:extLst>
  </p:cSld>
  <p:clrMapOvr>
    <a:overrideClrMapping bg1="lt1" tx1="dk1" bg2="lt2" tx2="dk2" accent1="accent1" accent2="accent2" accent3="accent3" accent4="accent4" accent5="accent5" accent6="accent6" hlink="lt1" folHlink="lt1"/>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a:extLst>
            <a:ext uri="{FF2B5EF4-FFF2-40B4-BE49-F238E27FC236}">
              <a16:creationId xmlns:a16="http://schemas.microsoft.com/office/drawing/2014/main" id="{5BD32B86-42CA-1872-5537-A920A09946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7DCB59-23AE-0D93-FA13-6C82CF3CDF72}"/>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fontAlgn="base">
              <a:lnSpc>
                <a:spcPct val="110000"/>
              </a:lnSpc>
              <a:spcBef>
                <a:spcPts val="0"/>
              </a:spcBef>
              <a:spcAft>
                <a:spcPts val="0"/>
              </a:spcAft>
              <a:buClr>
                <a:srgbClr val="FFFFFF"/>
              </a:buClr>
              <a:buNone/>
              <a:defRPr sz="3600" b="1">
                <a:solidFill>
                  <a:srgbClr val="FFFFFF"/>
                </a:solidFill>
              </a:defRPr>
            </a:pPr>
            <a:r>
              <a:rPr lang="en-US" sz="3600" b="1">
                <a:solidFill>
                  <a:srgbClr val="FFFFFF"/>
                </a:solidFill>
              </a:rPr>
              <a:t>Why 15 prompts? </a:t>
            </a:r>
            <a:br>
              <a:rPr lang="en-US" dirty="0"/>
            </a:br>
            <a:r>
              <a:rPr lang="en-US" sz="3600" b="1">
                <a:solidFill>
                  <a:srgbClr val="FFFFFF"/>
                </a:solidFill>
              </a:rPr>
              <a:t> </a:t>
            </a:r>
            <a:br>
              <a:rPr lang="en-US" dirty="0"/>
            </a:br>
            <a:endParaRPr lang="en-US"/>
          </a:p>
        </p:txBody>
      </p:sp>
      <p:sp>
        <p:nvSpPr>
          <p:cNvPr id="3" name="Content Placeholder 2">
            <a:extLst>
              <a:ext uri="{FF2B5EF4-FFF2-40B4-BE49-F238E27FC236}">
                <a16:creationId xmlns:a16="http://schemas.microsoft.com/office/drawing/2014/main" id="{01270EAC-A998-B86E-BBD7-377780185F2E}"/>
              </a:ext>
            </a:extLst>
          </p:cNvPr>
          <p:cNvSpPr>
            <a:spLocks noGrp="1"/>
          </p:cNvSpPr>
          <p:nvPr>
            <p:ph idx="1"/>
          </p:nvPr>
        </p:nvSpPr>
        <p:spPr>
          <a:xfrm>
            <a:off x="621792" y="1874519"/>
            <a:ext cx="6583680" cy="4553712"/>
          </a:xfrm>
        </p:spPr>
        <p:txBody>
          <a:bodyPr wrap="square" lIns="27432" tIns="27432" rIns="27432" bIns="27432">
            <a:noAutofit/>
          </a:bodyPr>
          <a:lstStyle/>
          <a:p>
            <a:pPr marL="0" lvl="0" indent="0" algn="l" fontAlgn="base">
              <a:lnSpc>
                <a:spcPct val="110000"/>
              </a:lnSpc>
              <a:spcBef>
                <a:spcPts val="0"/>
              </a:spcBef>
              <a:spcAft>
                <a:spcPts val="2200"/>
              </a:spcAft>
              <a:buClr>
                <a:srgbClr val="FFFFFF"/>
              </a:buClr>
              <a:buNone/>
              <a:defRPr sz="3200">
                <a:solidFill>
                  <a:srgbClr val="FFFFFF"/>
                </a:solidFill>
              </a:defRPr>
            </a:pPr>
            <a:r>
              <a:rPr lang="en-US" sz="3200">
                <a:solidFill>
                  <a:srgbClr val="FFFFFF"/>
                </a:solidFill>
              </a:rPr>
              <a:t>PROMPT 15 After multiple failed attempts at recursive processing, it identified the error being caused by the folder including shortcuts as well as files and folders. </a:t>
            </a:r>
          </a:p>
        </p:txBody>
      </p:sp>
      <p:pic>
        <p:nvPicPr>
          <p:cNvPr id="4" name="Supporting graphic 25" descr="AI-generated illustrative photograph, not documentary evidence of a named person or institution."/>
          <p:cNvPicPr>
            <a:picLocks noChangeAspect="1"/>
          </p:cNvPicPr>
          <p:nvPr/>
        </p:nvPicPr>
        <p:blipFill>
          <a:blip r:embed="rId4"/>
          <a:srcRect/>
          <a:stretch>
            <a:fillRect/>
          </a:stretch>
        </p:blipFill>
        <p:spPr>
          <a:xfrm>
            <a:off x="7964427" y="2203708"/>
            <a:ext cx="3410704" cy="3410704"/>
          </a:xfrm>
          <a:prstGeom prst="rect">
            <a:avLst/>
          </a:prstGeom>
        </p:spPr>
      </p:pic>
      <p:pic>
        <p:nvPicPr>
          <p:cNvPr id="5" name="Supporting graphic 25" descr="AI-generated illustrative photograph, not documentary evidence of a named person or institution."/>
          <p:cNvPicPr>
            <a:picLocks noChangeAspect="1"/>
          </p:cNvPicPr>
          <p:nvPr/>
        </p:nvPicPr>
        <p:blipFill>
          <a:blip r:embed="rId4"/>
          <a:srcRect/>
          <a:stretch>
            <a:fillRect/>
          </a:stretch>
        </p:blipFill>
        <p:spPr>
          <a:xfrm>
            <a:off x="7964427" y="2203708"/>
            <a:ext cx="3410704" cy="3410704"/>
          </a:xfrm>
          <a:prstGeom prst="rect">
            <a:avLst/>
          </a:prstGeom>
        </p:spPr>
      </p:pic>
    </p:spTree>
    <p:custDataLst>
      <p:tags r:id="rId1"/>
    </p:custDataLst>
    <p:extLst>
      <p:ext uri="{BB962C8B-B14F-4D97-AF65-F5344CB8AC3E}">
        <p14:creationId xmlns:p14="http://schemas.microsoft.com/office/powerpoint/2010/main" val="2885479992"/>
      </p:ext>
    </p:extLst>
  </p:cSld>
  <p:clrMapOvr>
    <a:overrideClrMapping bg1="lt1" tx1="dk1" bg2="lt2" tx2="dk2" accent1="accent1" accent2="accent2" accent3="accent3" accent4="accent4" accent5="accent5" accent6="accent6" hlink="lt1" folHlink="lt1"/>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7164-24E6-53E5-14AB-99A4597C2099}"/>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Font typeface="Arial" panose="020B0604020202020204" pitchFamily="34" charset="0"/>
              <a:buNone/>
              <a:defRPr sz="3600" b="1">
                <a:solidFill>
                  <a:srgbClr val="476262"/>
                </a:solidFill>
              </a:defRPr>
            </a:pPr>
            <a:r>
              <a:rPr lang="en-US" sz="3600" b="1">
                <a:solidFill>
                  <a:srgbClr val="476262"/>
                </a:solidFill>
              </a:rPr>
              <a:t>Key take-aways </a:t>
            </a:r>
            <a:br>
              <a:rPr lang="en-US" dirty="0"/>
            </a:br>
            <a:endParaRPr lang="en-US"/>
          </a:p>
        </p:txBody>
      </p:sp>
      <p:sp>
        <p:nvSpPr>
          <p:cNvPr id="3" name="Content Placeholder 2">
            <a:extLst>
              <a:ext uri="{FF2B5EF4-FFF2-40B4-BE49-F238E27FC236}">
                <a16:creationId xmlns:a16="http://schemas.microsoft.com/office/drawing/2014/main" id="{BEC72DDC-1005-4EBD-8E2B-CFEC4590910D}"/>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fontAlgn="base">
              <a:lnSpc>
                <a:spcPct val="110000"/>
              </a:lnSpc>
              <a:spcBef>
                <a:spcPts val="0"/>
              </a:spcBef>
              <a:spcAft>
                <a:spcPts val="2200"/>
              </a:spcAft>
              <a:defRPr sz="3200">
                <a:solidFill>
                  <a:srgbClr val="272D2B"/>
                </a:solidFill>
              </a:defRPr>
            </a:pPr>
            <a:r>
              <a:rPr lang="en-US" sz="3200">
                <a:solidFill>
                  <a:srgbClr val="272D2B"/>
                </a:solidFill>
              </a:rPr>
              <a:t> NOTHING IS OBVIOUS TO A COMPUTER.</a:t>
            </a:r>
          </a:p>
          <a:p>
            <a:pPr marL="210312" indent="-182880" algn="l" fontAlgn="base">
              <a:lnSpc>
                <a:spcPct val="110000"/>
              </a:lnSpc>
              <a:spcBef>
                <a:spcPts val="0"/>
              </a:spcBef>
              <a:spcAft>
                <a:spcPts val="2200"/>
              </a:spcAft>
              <a:defRPr sz="3200">
                <a:solidFill>
                  <a:srgbClr val="272D2B"/>
                </a:solidFill>
              </a:defRPr>
            </a:pPr>
            <a:r>
              <a:rPr lang="en-US" sz="3200">
                <a:solidFill>
                  <a:srgbClr val="272D2B"/>
                </a:solidFill>
              </a:rPr>
              <a:t>Learn from and save your successful prompts. </a:t>
            </a:r>
          </a:p>
        </p:txBody>
      </p:sp>
      <p:pic>
        <p:nvPicPr>
          <p:cNvPr id="4" name="Supporting graphic 26" descr="AI-generated illustrative photograph, not documentary evidence of a named person or institution."/>
          <p:cNvPicPr>
            <a:picLocks noChangeAspect="1"/>
          </p:cNvPicPr>
          <p:nvPr/>
        </p:nvPicPr>
        <p:blipFill>
          <a:blip r:embed="rId4"/>
          <a:srcRect t="462" b="462"/>
          <a:stretch>
            <a:fillRect/>
          </a:stretch>
        </p:blipFill>
        <p:spPr>
          <a:xfrm>
            <a:off x="7958793" y="2057400"/>
            <a:ext cx="3421972" cy="3703320"/>
          </a:xfrm>
          <a:prstGeom prst="rect">
            <a:avLst/>
          </a:prstGeom>
        </p:spPr>
      </p:pic>
      <p:pic>
        <p:nvPicPr>
          <p:cNvPr id="5" name="Supporting graphic 26" descr="AI-generated illustrative photograph, not documentary evidence of a named person or institution."/>
          <p:cNvPicPr>
            <a:picLocks noChangeAspect="1"/>
          </p:cNvPicPr>
          <p:nvPr/>
        </p:nvPicPr>
        <p:blipFill>
          <a:blip r:embed="rId4"/>
          <a:srcRect t="462" b="462"/>
          <a:stretch>
            <a:fillRect/>
          </a:stretch>
        </p:blipFill>
        <p:spPr>
          <a:xfrm>
            <a:off x="7958793" y="2057400"/>
            <a:ext cx="3421972" cy="3703320"/>
          </a:xfrm>
          <a:prstGeom prst="rect">
            <a:avLst/>
          </a:prstGeom>
        </p:spPr>
      </p:pic>
    </p:spTree>
    <p:custDataLst>
      <p:tags r:id="rId1"/>
    </p:custDataLst>
    <p:extLst>
      <p:ext uri="{BB962C8B-B14F-4D97-AF65-F5344CB8AC3E}">
        <p14:creationId xmlns:p14="http://schemas.microsoft.com/office/powerpoint/2010/main" val="2112670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8BA5-5C11-8807-3D9F-D3DCEA5F3E2D}"/>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The prompt that worked</a:t>
            </a:r>
          </a:p>
        </p:txBody>
      </p:sp>
      <p:sp>
        <p:nvSpPr>
          <p:cNvPr id="3" name="Content Placeholder 2">
            <a:extLst>
              <a:ext uri="{FF2B5EF4-FFF2-40B4-BE49-F238E27FC236}">
                <a16:creationId xmlns:a16="http://schemas.microsoft.com/office/drawing/2014/main" id="{370576BA-0087-C8AE-F40F-84CF95806367}"/>
              </a:ext>
            </a:extLst>
          </p:cNvPr>
          <p:cNvSpPr>
            <a:spLocks noGrp="1"/>
          </p:cNvSpPr>
          <p:nvPr>
            <p:ph idx="1"/>
          </p:nvPr>
        </p:nvSpPr>
        <p:spPr>
          <a:xfrm>
            <a:off x="621792" y="1691640"/>
            <a:ext cx="10927080" cy="4709160"/>
          </a:xfrm>
        </p:spPr>
        <p:txBody>
          <a:bodyPr wrap="square" lIns="27432" tIns="27432" rIns="27432" bIns="27432">
            <a:noAutofit/>
          </a:bodyPr>
          <a:lstStyle/>
          <a:p>
            <a:pPr marL="0" indent="0" algn="l" fontAlgn="base">
              <a:lnSpc>
                <a:spcPts val="100"/>
              </a:lnSpc>
              <a:spcBef>
                <a:spcPts val="0"/>
              </a:spcBef>
              <a:spcAft>
                <a:spcPts val="0"/>
              </a:spcAft>
              <a:buClr>
                <a:srgbClr val="FFFFFF"/>
              </a:buClr>
              <a:buNone/>
              <a:defRPr sz="100">
                <a:solidFill>
                  <a:srgbClr val="FFFFFF"/>
                </a:solidFill>
              </a:defRPr>
            </a:pPr>
            <a:endParaRPr lang="en-US" dirty="0"/>
          </a:p>
          <a:p>
            <a:pPr marL="210312" indent="-182880" algn="l" fontAlgn="base">
              <a:lnSpc>
                <a:spcPct val="110000"/>
              </a:lnSpc>
              <a:spcBef>
                <a:spcPts val="0"/>
              </a:spcBef>
              <a:spcAft>
                <a:spcPts val="600"/>
              </a:spcAft>
              <a:buClr>
                <a:srgbClr val="FFFFFF"/>
              </a:buClr>
              <a:defRPr sz="1800">
                <a:solidFill>
                  <a:srgbClr val="FFFFFF"/>
                </a:solidFill>
              </a:defRPr>
            </a:pPr>
            <a:r>
              <a:rPr lang="en-US" sz="1800" dirty="0">
                <a:solidFill>
                  <a:srgbClr val="FFFFFF"/>
                </a:solidFill>
              </a:rPr>
              <a:t>CONTEXT: I have a google sheet file that contains data from a Google drive folder with ID 1adnnFb5cUT7zjC1h6ALwXFMSl0QRz0XI.  The Google sheet contains the following fields, Doc # which is the number of the document in the sheet, Name ,Pages, Type,  Last Updated, URL , notes . </a:t>
            </a:r>
            <a:r>
              <a:rPr lang="en-US" sz="1800" b="1" dirty="0">
                <a:solidFill>
                  <a:srgbClr val="FFFF00"/>
                </a:solidFill>
              </a:rPr>
              <a:t>The folder contains files, folders and shortcuts. The subfolders contained within folder 1adnnFb5cUT7zjC1h6ALwXFMSl0QRz0XI may contain both folders and files. Those folders, in turn, may also contain folders and files. </a:t>
            </a:r>
          </a:p>
          <a:p>
            <a:pPr marL="0" indent="0" algn="l" fontAlgn="base">
              <a:lnSpc>
                <a:spcPts val="100"/>
              </a:lnSpc>
              <a:spcBef>
                <a:spcPts val="0"/>
              </a:spcBef>
              <a:spcAft>
                <a:spcPts val="0"/>
              </a:spcAft>
              <a:buClr>
                <a:srgbClr val="FFFFFF"/>
              </a:buClr>
              <a:buNone/>
              <a:defRPr sz="100">
                <a:solidFill>
                  <a:srgbClr val="FFFFFF"/>
                </a:solidFill>
              </a:defRPr>
            </a:pPr>
            <a:endParaRPr lang="en-US" dirty="0"/>
          </a:p>
          <a:p>
            <a:pPr marL="210312" indent="-182880" algn="l" fontAlgn="base">
              <a:lnSpc>
                <a:spcPct val="110000"/>
              </a:lnSpc>
              <a:spcBef>
                <a:spcPts val="0"/>
              </a:spcBef>
              <a:spcAft>
                <a:spcPts val="600"/>
              </a:spcAft>
              <a:buClr>
                <a:srgbClr val="FFFFFF"/>
              </a:buClr>
              <a:defRPr sz="1800">
                <a:solidFill>
                  <a:srgbClr val="FFFFFF"/>
                </a:solidFill>
              </a:defRPr>
            </a:pPr>
            <a:r>
              <a:rPr lang="en-US" sz="1800" dirty="0">
                <a:solidFill>
                  <a:srgbClr val="FFFFFF"/>
                </a:solidFill>
              </a:rPr>
              <a:t>PROMPT </a:t>
            </a:r>
          </a:p>
          <a:p>
            <a:pPr marL="210312" indent="-182880" algn="l" fontAlgn="base">
              <a:lnSpc>
                <a:spcPct val="110000"/>
              </a:lnSpc>
              <a:spcBef>
                <a:spcPts val="0"/>
              </a:spcBef>
              <a:spcAft>
                <a:spcPts val="600"/>
              </a:spcAft>
              <a:buClr>
                <a:srgbClr val="FFFFFF"/>
              </a:buClr>
              <a:buNone/>
              <a:defRPr sz="1800">
                <a:solidFill>
                  <a:srgbClr val="FFFFFF"/>
                </a:solidFill>
              </a:defRPr>
            </a:pPr>
            <a:r>
              <a:rPr lang="en-US" sz="1800" dirty="0">
                <a:solidFill>
                  <a:srgbClr val="FFFFFF"/>
                </a:solidFill>
              </a:rPr>
              <a:t>1: Write a Google app script that will read all the new or updated files in the folder with ID 1adnnFb5cUT7zjC1h6ALwXFMSl0QRz0XI, including in all subfolders and update Doc # , Name, Pages, Type, last Updated and URL and append the data to the existing Google sheet</a:t>
            </a:r>
            <a:r>
              <a:rPr lang="en-US" sz="1800" b="1" dirty="0">
                <a:solidFill>
                  <a:srgbClr val="FFFFFF"/>
                </a:solidFill>
              </a:rPr>
              <a:t>.  </a:t>
            </a:r>
            <a:r>
              <a:rPr lang="en-US" sz="1800" b="1" dirty="0">
                <a:solidFill>
                  <a:srgbClr val="FFFF00"/>
                </a:solidFill>
              </a:rPr>
              <a:t>Ignore shortcuts. Look in each subfolder in the folder provided for files with a URL that is not already in the sheet. </a:t>
            </a:r>
          </a:p>
          <a:p>
            <a:pPr marL="210312" indent="-182880" algn="l" fontAlgn="base">
              <a:lnSpc>
                <a:spcPct val="110000"/>
              </a:lnSpc>
              <a:spcBef>
                <a:spcPts val="0"/>
              </a:spcBef>
              <a:spcAft>
                <a:spcPts val="600"/>
              </a:spcAft>
              <a:buClr>
                <a:srgbClr val="FFFFFF"/>
              </a:buClr>
              <a:buNone/>
              <a:defRPr sz="1800">
                <a:solidFill>
                  <a:srgbClr val="FFFFFF"/>
                </a:solidFill>
              </a:defRPr>
            </a:pPr>
            <a:r>
              <a:rPr lang="en-US" sz="1800" dirty="0">
                <a:solidFill>
                  <a:srgbClr val="FFFFFF"/>
                </a:solidFill>
              </a:rPr>
              <a:t> 2. Add a row for each file with data for name, last updated , type and URL </a:t>
            </a:r>
          </a:p>
          <a:p>
            <a:pPr marL="210312" indent="-182880" algn="l" fontAlgn="base">
              <a:lnSpc>
                <a:spcPct val="110000"/>
              </a:lnSpc>
              <a:spcBef>
                <a:spcPts val="0"/>
              </a:spcBef>
              <a:spcAft>
                <a:spcPts val="600"/>
              </a:spcAft>
              <a:buClr>
                <a:srgbClr val="FFFFFF"/>
              </a:buClr>
              <a:buNone/>
              <a:defRPr sz="1800">
                <a:solidFill>
                  <a:srgbClr val="FFFFFF"/>
                </a:solidFill>
              </a:defRPr>
            </a:pPr>
            <a:r>
              <a:rPr lang="en-US" sz="1800" b="1" dirty="0">
                <a:solidFill>
                  <a:srgbClr val="FFFFFF"/>
                </a:solidFill>
              </a:rPr>
              <a:t>3.</a:t>
            </a:r>
            <a:r>
              <a:rPr lang="en-US" sz="1800" b="1" dirty="0">
                <a:solidFill>
                  <a:srgbClr val="FFFF00"/>
                </a:solidFill>
              </a:rPr>
              <a:t> If the subfolder has a folder, look in that subfolder for files.  </a:t>
            </a:r>
          </a:p>
          <a:p>
            <a:pPr marL="210312" indent="-182880" algn="l" fontAlgn="base">
              <a:lnSpc>
                <a:spcPct val="110000"/>
              </a:lnSpc>
              <a:spcBef>
                <a:spcPts val="0"/>
              </a:spcBef>
              <a:spcAft>
                <a:spcPts val="600"/>
              </a:spcAft>
              <a:buClr>
                <a:srgbClr val="FFFFFF"/>
              </a:buClr>
              <a:buNone/>
              <a:defRPr sz="1800">
                <a:solidFill>
                  <a:srgbClr val="FFFFFF"/>
                </a:solidFill>
              </a:defRPr>
            </a:pPr>
            <a:r>
              <a:rPr lang="en-US" sz="1800" b="1" dirty="0">
                <a:solidFill>
                  <a:srgbClr val="FFFFFF"/>
                </a:solidFill>
              </a:rPr>
              <a:t>4. </a:t>
            </a:r>
            <a:r>
              <a:rPr lang="en-US" sz="1800" b="1" dirty="0">
                <a:solidFill>
                  <a:srgbClr val="FFFF00"/>
                </a:solidFill>
              </a:rPr>
              <a:t>This should be recursive, that is, look in subfolders of subfolders if necessary  </a:t>
            </a:r>
          </a:p>
          <a:p>
            <a:pPr marL="0" indent="0" algn="l">
              <a:lnSpc>
                <a:spcPts val="100"/>
              </a:lnSpc>
              <a:spcBef>
                <a:spcPts val="0"/>
              </a:spcBef>
              <a:spcAft>
                <a:spcPts val="0"/>
              </a:spcAft>
              <a:buClr>
                <a:srgbClr val="FFFFFF"/>
              </a:buClr>
              <a:buNone/>
              <a:defRPr sz="100">
                <a:solidFill>
                  <a:srgbClr val="FFFFFF"/>
                </a:solidFill>
              </a:defRPr>
            </a:pPr>
            <a:endParaRPr lang="en-US" dirty="0"/>
          </a:p>
        </p:txBody>
      </p:sp>
    </p:spTree>
    <p:custDataLst>
      <p:tags r:id="rId1"/>
    </p:custDataLst>
    <p:extLst>
      <p:ext uri="{BB962C8B-B14F-4D97-AF65-F5344CB8AC3E}">
        <p14:creationId xmlns:p14="http://schemas.microsoft.com/office/powerpoint/2010/main" val="2252215735"/>
      </p:ext>
    </p:extLst>
  </p:cSld>
  <p:clrMapOvr>
    <a:overrideClrMapping bg1="lt1" tx1="dk1" bg2="lt2" tx2="dk2" accent1="accent1" accent2="accent2" accent3="accent3" accent4="accent4" accent5="accent5" accent6="accent6" hlink="lt1" folHlink="lt1"/>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2F493-8798-4211-FAB0-B28A6801913E}"/>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200" b="1">
                <a:solidFill>
                  <a:srgbClr val="FFFFFF"/>
                </a:solidFill>
              </a:defRPr>
            </a:pPr>
            <a:r>
              <a:rPr lang="en-US" sz="3200" b="1">
                <a:solidFill>
                  <a:srgbClr val="FFFFFF"/>
                </a:solidFill>
              </a:rPr>
              <a:t>Example 3: AI-assisted coding Google app to eliminate sending duplicate emails </a:t>
            </a:r>
          </a:p>
        </p:txBody>
      </p:sp>
      <p:sp>
        <p:nvSpPr>
          <p:cNvPr id="3" name="Content Placeholder 2">
            <a:extLst>
              <a:ext uri="{FF2B5EF4-FFF2-40B4-BE49-F238E27FC236}">
                <a16:creationId xmlns:a16="http://schemas.microsoft.com/office/drawing/2014/main" id="{8BB63854-5595-66E4-11F8-856FAC8D8377}"/>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a:lnSpc>
                <a:spcPct val="110000"/>
              </a:lnSpc>
              <a:spcBef>
                <a:spcPts val="0"/>
              </a:spcBef>
              <a:spcAft>
                <a:spcPts val="1300"/>
              </a:spcAft>
              <a:buClr>
                <a:srgbClr val="FFFFFF"/>
              </a:buClr>
              <a:defRPr sz="2400">
                <a:solidFill>
                  <a:srgbClr val="FFFFFF"/>
                </a:solidFill>
              </a:defRPr>
            </a:pPr>
            <a:r>
              <a:rPr lang="en-US" sz="2400">
                <a:solidFill>
                  <a:srgbClr val="FFFFFF"/>
                </a:solidFill>
              </a:rPr>
              <a:t>Task: We have multiple files of emails collected at different events, from web-based forms. Sending out a notice of funding opportunity or request for clinical trials participation, we don’t want the same person to get multiple emails. </a:t>
            </a:r>
          </a:p>
          <a:p>
            <a:pPr marL="0" indent="0" algn="l" fontAlgn="base">
              <a:lnSpc>
                <a:spcPts val="100"/>
              </a:lnSpc>
              <a:spcBef>
                <a:spcPts val="0"/>
              </a:spcBef>
              <a:spcAft>
                <a:spcPts val="0"/>
              </a:spcAft>
              <a:buClr>
                <a:srgbClr val="FFFFFF"/>
              </a:buClr>
              <a:buNone/>
              <a:defRPr sz="100">
                <a:solidFill>
                  <a:srgbClr val="FFFFFF"/>
                </a:solidFill>
              </a:defRPr>
            </a:pPr>
            <a:endParaRPr lang="en-US"/>
          </a:p>
          <a:p>
            <a:pPr marL="210312" indent="-182880" algn="l" fontAlgn="base">
              <a:lnSpc>
                <a:spcPct val="110000"/>
              </a:lnSpc>
              <a:spcBef>
                <a:spcPts val="0"/>
              </a:spcBef>
              <a:spcAft>
                <a:spcPts val="1300"/>
              </a:spcAft>
              <a:buClr>
                <a:srgbClr val="FFFFFF"/>
              </a:buClr>
              <a:defRPr sz="2400">
                <a:solidFill>
                  <a:srgbClr val="FFFFFF"/>
                </a:solidFill>
              </a:defRPr>
            </a:pPr>
            <a:r>
              <a:rPr lang="en-US" sz="2400">
                <a:solidFill>
                  <a:srgbClr val="FFFFFF"/>
                </a:solidFill>
              </a:rPr>
              <a:t>A Google apps script was written to remove duplicates across files. Because I don’t trust AI implicitly, I had the script highlight the duplicates in AI in red.  </a:t>
            </a:r>
          </a:p>
          <a:p>
            <a:pPr marL="210312" indent="-182880" algn="l" fontAlgn="base">
              <a:lnSpc>
                <a:spcPct val="110000"/>
              </a:lnSpc>
              <a:spcBef>
                <a:spcPts val="0"/>
              </a:spcBef>
              <a:spcAft>
                <a:spcPts val="1300"/>
              </a:spcAft>
              <a:buClr>
                <a:srgbClr val="FFFFFF"/>
              </a:buClr>
              <a:defRPr sz="2400">
                <a:solidFill>
                  <a:srgbClr val="FFFFFF"/>
                </a:solidFill>
              </a:defRPr>
            </a:pPr>
            <a:r>
              <a:rPr lang="en-US" sz="2400">
                <a:solidFill>
                  <a:srgbClr val="FFFFFF"/>
                </a:solidFill>
              </a:rPr>
              <a:t>Also, I deliberately entered two duplicate IDs in a file to test whether the program was working and put the files with the duplicates and then a couple of other small test files in a folder. If the program was working, it would show only those two duplicates. </a:t>
            </a:r>
          </a:p>
          <a:p>
            <a:pPr marL="0" indent="0" algn="l">
              <a:lnSpc>
                <a:spcPts val="100"/>
              </a:lnSpc>
              <a:spcBef>
                <a:spcPts val="0"/>
              </a:spcBef>
              <a:spcAft>
                <a:spcPts val="0"/>
              </a:spcAft>
              <a:buClr>
                <a:srgbClr val="FFFFFF"/>
              </a:buClr>
              <a:buNone/>
              <a:defRPr sz="100">
                <a:solidFill>
                  <a:srgbClr val="FFFFFF"/>
                </a:solidFill>
              </a:defRPr>
            </a:pPr>
            <a:endParaRPr lang="en-US"/>
          </a:p>
        </p:txBody>
      </p:sp>
    </p:spTree>
    <p:extLst>
      <p:ext uri="{BB962C8B-B14F-4D97-AF65-F5344CB8AC3E}">
        <p14:creationId xmlns:p14="http://schemas.microsoft.com/office/powerpoint/2010/main" val="2095400133"/>
      </p:ext>
    </p:extLst>
  </p:cSld>
  <p:clrMapOvr>
    <a:overrideClrMapping bg1="lt1" tx1="dk1" bg2="lt2" tx2="dk2" accent1="accent1" accent2="accent2" accent3="accent3" accent4="accent4" accent5="accent5" accent6="accent6" hlink="lt1" folHlink="lt1"/>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F1D4-AFCA-CC62-A205-1858F46BC679}"/>
              </a:ext>
            </a:extLst>
          </p:cNvPr>
          <p:cNvSpPr>
            <a:spLocks noGrp="1"/>
          </p:cNvSpPr>
          <p:nvPr>
            <p:ph type="title"/>
          </p:nvPr>
        </p:nvSpPr>
        <p:spPr>
          <a:xfrm>
            <a:off x="777240" y="960120"/>
            <a:ext cx="6537960" cy="1325880"/>
          </a:xfrm>
        </p:spPr>
        <p:txBody>
          <a:bodyPr wrap="square" lIns="27432" tIns="27432" rIns="27432" bIns="27432">
            <a:noAutofit/>
          </a:bodyPr>
          <a:lstStyle/>
          <a:p>
            <a:pPr marL="0" indent="0" algn="l">
              <a:lnSpc>
                <a:spcPct val="110000"/>
              </a:lnSpc>
              <a:spcBef>
                <a:spcPts val="0"/>
              </a:spcBef>
              <a:spcAft>
                <a:spcPts val="0"/>
              </a:spcAft>
              <a:buNone/>
              <a:defRPr sz="4600" b="1">
                <a:solidFill>
                  <a:srgbClr val="476262"/>
                </a:solidFill>
              </a:defRPr>
            </a:pPr>
            <a:r>
              <a:rPr lang="en-US" sz="4600" b="1">
                <a:solidFill>
                  <a:srgbClr val="476262"/>
                </a:solidFill>
              </a:rPr>
              <a:t>Key take-away </a:t>
            </a:r>
          </a:p>
        </p:txBody>
      </p:sp>
      <p:sp>
        <p:nvSpPr>
          <p:cNvPr id="3" name="Content Placeholder 2">
            <a:extLst>
              <a:ext uri="{FF2B5EF4-FFF2-40B4-BE49-F238E27FC236}">
                <a16:creationId xmlns:a16="http://schemas.microsoft.com/office/drawing/2014/main" id="{B124AB94-CDF5-1552-9575-9DB19A9EFD9A}"/>
              </a:ext>
            </a:extLst>
          </p:cNvPr>
          <p:cNvSpPr>
            <a:spLocks noGrp="1"/>
          </p:cNvSpPr>
          <p:nvPr>
            <p:ph type="body" idx="1"/>
          </p:nvPr>
        </p:nvSpPr>
        <p:spPr>
          <a:xfrm>
            <a:off x="777240" y="2743200"/>
            <a:ext cx="6537960" cy="3429000"/>
          </a:xfrm>
        </p:spPr>
        <p:txBody>
          <a:bodyPr wrap="square" lIns="27432" tIns="27432" rIns="27432" bIns="27432">
            <a:noAutofit/>
          </a:bodyPr>
          <a:lstStyle/>
          <a:p>
            <a:pPr marL="0" indent="0" algn="l">
              <a:lnSpc>
                <a:spcPct val="110000"/>
              </a:lnSpc>
              <a:spcBef>
                <a:spcPts val="0"/>
              </a:spcBef>
              <a:spcAft>
                <a:spcPts val="2200"/>
              </a:spcAft>
              <a:buNone/>
              <a:defRPr sz="3400">
                <a:solidFill>
                  <a:srgbClr val="272D2B"/>
                </a:solidFill>
              </a:defRPr>
            </a:pPr>
            <a:r>
              <a:rPr lang="en-US" sz="3400">
                <a:solidFill>
                  <a:srgbClr val="272D2B"/>
                </a:solidFill>
              </a:rPr>
              <a:t>Test Early. Test often.</a:t>
            </a:r>
          </a:p>
        </p:txBody>
      </p:sp>
      <p:pic>
        <p:nvPicPr>
          <p:cNvPr id="4" name="Supporting graphic 29" descr="AI-generated illustrative photograph, not documentary evidence of a named person or institution."/>
          <p:cNvPicPr>
            <a:picLocks noChangeAspect="1"/>
          </p:cNvPicPr>
          <p:nvPr/>
        </p:nvPicPr>
        <p:blipFill>
          <a:blip r:embed="rId4"/>
          <a:srcRect t="344" b="344"/>
          <a:stretch>
            <a:fillRect/>
          </a:stretch>
        </p:blipFill>
        <p:spPr>
          <a:xfrm>
            <a:off x="7863840" y="2143543"/>
            <a:ext cx="3611880" cy="3439592"/>
          </a:xfrm>
          <a:prstGeom prst="rect">
            <a:avLst/>
          </a:prstGeom>
        </p:spPr>
      </p:pic>
      <p:pic>
        <p:nvPicPr>
          <p:cNvPr id="5" name="Supporting graphic 29" descr="AI-generated illustrative photograph, not documentary evidence of a named person or institution."/>
          <p:cNvPicPr>
            <a:picLocks noChangeAspect="1"/>
          </p:cNvPicPr>
          <p:nvPr/>
        </p:nvPicPr>
        <p:blipFill>
          <a:blip r:embed="rId4"/>
          <a:srcRect t="344" b="344"/>
          <a:stretch>
            <a:fillRect/>
          </a:stretch>
        </p:blipFill>
        <p:spPr>
          <a:xfrm>
            <a:off x="7863840" y="2143543"/>
            <a:ext cx="3611880" cy="3439592"/>
          </a:xfrm>
          <a:prstGeom prst="rect">
            <a:avLst/>
          </a:prstGeom>
        </p:spPr>
      </p:pic>
    </p:spTree>
    <p:custDataLst>
      <p:tags r:id="rId1"/>
    </p:custDataLst>
    <p:extLst>
      <p:ext uri="{BB962C8B-B14F-4D97-AF65-F5344CB8AC3E}">
        <p14:creationId xmlns:p14="http://schemas.microsoft.com/office/powerpoint/2010/main" val="1710835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D8987-6291-6D9D-59CE-808620AEABEE}"/>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300" b="1">
                <a:solidFill>
                  <a:srgbClr val="FFFFFF"/>
                </a:solidFill>
              </a:defRPr>
            </a:pPr>
            <a:r>
              <a:rPr lang="en-US" sz="3300" b="1">
                <a:solidFill>
                  <a:srgbClr val="FFFFFF"/>
                </a:solidFill>
              </a:rPr>
              <a:t>Example 4: AI-assisted debugging a Google apps  </a:t>
            </a:r>
            <a:br>
              <a:rPr lang="en-US" dirty="0"/>
            </a:br>
            <a:endParaRPr lang="en-US"/>
          </a:p>
        </p:txBody>
      </p:sp>
      <p:sp>
        <p:nvSpPr>
          <p:cNvPr id="5" name="Content Placeholder 4">
            <a:extLst>
              <a:ext uri="{FF2B5EF4-FFF2-40B4-BE49-F238E27FC236}">
                <a16:creationId xmlns:a16="http://schemas.microsoft.com/office/drawing/2014/main" id="{824AFB20-06CC-776F-F5BE-82B3B5665372}"/>
              </a:ext>
            </a:extLst>
          </p:cNvPr>
          <p:cNvSpPr>
            <a:spLocks noGrp="1"/>
          </p:cNvSpPr>
          <p:nvPr>
            <p:ph sz="half" idx="1"/>
          </p:nvPr>
        </p:nvSpPr>
        <p:spPr>
          <a:xfrm>
            <a:off x="594360" y="1828800"/>
            <a:ext cx="4297680" cy="4343400"/>
          </a:xfrm>
        </p:spPr>
        <p:txBody>
          <a:bodyPr wrap="square" lIns="27432" tIns="27432" rIns="27432" bIns="27432">
            <a:noAutofit/>
          </a:bodyPr>
          <a:lstStyle/>
          <a:p>
            <a:pPr marL="210312" indent="-182880" algn="l">
              <a:lnSpc>
                <a:spcPct val="110000"/>
              </a:lnSpc>
              <a:spcBef>
                <a:spcPts val="0"/>
              </a:spcBef>
              <a:spcAft>
                <a:spcPts val="2400"/>
              </a:spcAft>
              <a:buClr>
                <a:srgbClr val="FFFFFF"/>
              </a:buClr>
              <a:defRPr sz="2800">
                <a:solidFill>
                  <a:srgbClr val="FFFFFF"/>
                </a:solidFill>
              </a:defRPr>
            </a:pPr>
            <a:r>
              <a:rPr lang="en-US" sz="2800">
                <a:solidFill>
                  <a:srgbClr val="FFFFFF"/>
                </a:solidFill>
              </a:rPr>
              <a:t>Drive API updated &amp; still not working</a:t>
            </a:r>
          </a:p>
          <a:p>
            <a:pPr marL="210312" indent="-182880" algn="l">
              <a:lnSpc>
                <a:spcPct val="110000"/>
              </a:lnSpc>
              <a:spcBef>
                <a:spcPts val="0"/>
              </a:spcBef>
              <a:spcAft>
                <a:spcPts val="2400"/>
              </a:spcAft>
              <a:buClr>
                <a:srgbClr val="FFFFFF"/>
              </a:buClr>
              <a:defRPr sz="2800">
                <a:solidFill>
                  <a:srgbClr val="FFFFFF"/>
                </a:solidFill>
              </a:defRPr>
            </a:pPr>
            <a:r>
              <a:rPr lang="en-US" sz="2800">
                <a:solidFill>
                  <a:srgbClr val="FFFFFF"/>
                </a:solidFill>
              </a:rPr>
              <a:t>Issue: pop-up alert was blocked</a:t>
            </a:r>
          </a:p>
          <a:p>
            <a:pPr marL="0" indent="0" algn="l">
              <a:lnSpc>
                <a:spcPts val="100"/>
              </a:lnSpc>
              <a:spcBef>
                <a:spcPts val="0"/>
              </a:spcBef>
              <a:spcAft>
                <a:spcPts val="0"/>
              </a:spcAft>
              <a:buClr>
                <a:srgbClr val="FFFFFF"/>
              </a:buClr>
              <a:buNone/>
              <a:defRPr sz="100">
                <a:solidFill>
                  <a:srgbClr val="FFFFFF"/>
                </a:solidFill>
              </a:defRPr>
            </a:pPr>
            <a:endParaRPr lang="en-US"/>
          </a:p>
          <a:p>
            <a:pPr marL="210312" indent="-182880" algn="l">
              <a:lnSpc>
                <a:spcPct val="110000"/>
              </a:lnSpc>
              <a:spcBef>
                <a:spcPts val="0"/>
              </a:spcBef>
              <a:spcAft>
                <a:spcPts val="2400"/>
              </a:spcAft>
              <a:buClr>
                <a:srgbClr val="FFFFFF"/>
              </a:buClr>
              <a:defRPr sz="2800">
                <a:solidFill>
                  <a:srgbClr val="FFFFFF"/>
                </a:solidFill>
              </a:defRPr>
            </a:pPr>
            <a:r>
              <a:rPr lang="en-US" sz="2800">
                <a:solidFill>
                  <a:srgbClr val="FFFFFF"/>
                </a:solidFill>
              </a:rPr>
              <a:t>Fixed, but …</a:t>
            </a:r>
          </a:p>
        </p:txBody>
      </p:sp>
      <p:pic>
        <p:nvPicPr>
          <p:cNvPr id="7" name="Picture 6">
            <a:extLst>
              <a:ext uri="{FF2B5EF4-FFF2-40B4-BE49-F238E27FC236}">
                <a16:creationId xmlns:a16="http://schemas.microsoft.com/office/drawing/2014/main" id="{9F6F29BA-2046-8F18-006A-98C4A915DB56}"/>
              </a:ext>
            </a:extLst>
          </p:cNvPr>
          <p:cNvPicPr>
            <a:picLocks noChangeAspect="1"/>
          </p:cNvPicPr>
          <p:nvPr/>
        </p:nvPicPr>
        <p:blipFill>
          <a:blip r:embed="rId4"/>
          <a:stretch>
            <a:fillRect/>
          </a:stretch>
        </p:blipFill>
        <p:spPr>
          <a:xfrm>
            <a:off x="5449544" y="1691640"/>
            <a:ext cx="5971591" cy="4572000"/>
          </a:xfrm>
          <a:prstGeom prst="rect">
            <a:avLst/>
          </a:prstGeom>
        </p:spPr>
      </p:pic>
    </p:spTree>
    <p:custDataLst>
      <p:tags r:id="rId1"/>
    </p:custDataLst>
    <p:extLst>
      <p:ext uri="{BB962C8B-B14F-4D97-AF65-F5344CB8AC3E}">
        <p14:creationId xmlns:p14="http://schemas.microsoft.com/office/powerpoint/2010/main" val="2713129700"/>
      </p:ext>
    </p:extLst>
  </p:cSld>
  <p:clrMapOvr>
    <a:overrideClrMapping bg1="lt1" tx1="dk1" bg2="lt2" tx2="dk2" accent1="accent1" accent2="accent2" accent3="accent3" accent4="accent4" accent5="accent5" accent6="accent6" hlink="lt1" folHlink="lt1"/>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E3A3BF-5283-1484-F4C9-A32EBD9E9ECF}"/>
              </a:ext>
            </a:extLst>
          </p:cNvPr>
          <p:cNvSpPr>
            <a:spLocks noGrp="1"/>
          </p:cNvSpPr>
          <p:nvPr>
            <p:ph type="title"/>
          </p:nvPr>
        </p:nvSpPr>
        <p:spPr>
          <a:xfrm>
            <a:off x="594360" y="457200"/>
            <a:ext cx="3383280" cy="1691640"/>
          </a:xfrm>
        </p:spPr>
        <p:txBody>
          <a:bodyPr vert="horz" wrap="square" lIns="27432" tIns="27432" rIns="27432" bIns="27432" rtlCol="0" anchor="t">
            <a:noAutofit/>
          </a:bodyPr>
          <a:lstStyle/>
          <a:p>
            <a:pPr marL="0" indent="0" algn="l">
              <a:lnSpc>
                <a:spcPct val="110000"/>
              </a:lnSpc>
              <a:spcBef>
                <a:spcPts val="0"/>
              </a:spcBef>
              <a:spcAft>
                <a:spcPts val="0"/>
              </a:spcAft>
              <a:buClr>
                <a:srgbClr val="FFFFFF"/>
              </a:buClr>
              <a:buNone/>
              <a:defRPr sz="3400" b="1">
                <a:solidFill>
                  <a:srgbClr val="FFFFFF"/>
                </a:solidFill>
              </a:defRPr>
            </a:pPr>
            <a:r>
              <a:rPr lang="en-US" sz="3400" b="1" kern="1200">
                <a:solidFill>
                  <a:srgbClr val="FFFFFF"/>
                </a:solidFill>
                <a:latin typeface="+mj-lt"/>
                <a:ea typeface="+mj-ea"/>
                <a:cs typeface="+mj-cs"/>
              </a:rPr>
              <a:t>WHY did the code quit working?</a:t>
            </a:r>
          </a:p>
        </p:txBody>
      </p:sp>
      <p:sp>
        <p:nvSpPr>
          <p:cNvPr id="7" name="Content Placeholder 6">
            <a:extLst>
              <a:ext uri="{FF2B5EF4-FFF2-40B4-BE49-F238E27FC236}">
                <a16:creationId xmlns:a16="http://schemas.microsoft.com/office/drawing/2014/main" id="{E3464B5F-7C11-CDF8-E616-D1B7391E6AD5}"/>
              </a:ext>
            </a:extLst>
          </p:cNvPr>
          <p:cNvSpPr>
            <a:spLocks noGrp="1"/>
          </p:cNvSpPr>
          <p:nvPr>
            <p:ph sz="half" idx="1"/>
          </p:nvPr>
        </p:nvSpPr>
        <p:spPr>
          <a:xfrm>
            <a:off x="4526280" y="502920"/>
            <a:ext cx="7040880" cy="1737360"/>
          </a:xfrm>
        </p:spPr>
        <p:txBody>
          <a:bodyPr vert="horz" wrap="square" lIns="27432" tIns="27432" rIns="27432" bIns="27432" rtlCol="0" anchor="t">
            <a:noAutofit/>
          </a:bodyPr>
          <a:lstStyle/>
          <a:p>
            <a:pPr marL="0" indent="0" algn="l">
              <a:lnSpc>
                <a:spcPct val="110000"/>
              </a:lnSpc>
              <a:spcBef>
                <a:spcPts val="0"/>
              </a:spcBef>
              <a:spcAft>
                <a:spcPts val="800"/>
              </a:spcAft>
              <a:buClr>
                <a:srgbClr val="FFFFFF"/>
              </a:buClr>
              <a:buNone/>
              <a:defRPr sz="2300">
                <a:solidFill>
                  <a:srgbClr val="FFFFFF"/>
                </a:solidFill>
              </a:defRPr>
            </a:pPr>
            <a:r>
              <a:rPr lang="en-US" sz="2300">
                <a:solidFill>
                  <a:srgbClr val="FFFFFF"/>
                </a:solidFill>
              </a:rPr>
              <a:t>The first several times I ran this code, I ran it directly from the spreadsheet by selecting apps script. The latest time I ran it, I ran it as a stand-alone, just open the script. </a:t>
            </a:r>
          </a:p>
        </p:txBody>
      </p:sp>
      <p:pic>
        <p:nvPicPr>
          <p:cNvPr id="9" name="Picture 8" descr="A screenshot of a computer&#10;&#10;AI-generated content may be incorrect.">
            <a:extLst>
              <a:ext uri="{FF2B5EF4-FFF2-40B4-BE49-F238E27FC236}">
                <a16:creationId xmlns:a16="http://schemas.microsoft.com/office/drawing/2014/main" id="{2D9E09BC-1817-C3BC-C6D6-009A6CDEEFB1}"/>
              </a:ext>
            </a:extLst>
          </p:cNvPr>
          <p:cNvPicPr>
            <a:picLocks noChangeAspect="1"/>
          </p:cNvPicPr>
          <p:nvPr/>
        </p:nvPicPr>
        <p:blipFill>
          <a:blip r:embed="rId4"/>
          <a:stretch>
            <a:fillRect/>
          </a:stretch>
        </p:blipFill>
        <p:spPr>
          <a:xfrm>
            <a:off x="630936" y="2646568"/>
            <a:ext cx="10917936" cy="3248087"/>
          </a:xfrm>
          <a:prstGeom prst="rect">
            <a:avLst/>
          </a:prstGeom>
        </p:spPr>
      </p:pic>
    </p:spTree>
    <p:custDataLst>
      <p:tags r:id="rId1"/>
    </p:custDataLst>
    <p:extLst>
      <p:ext uri="{BB962C8B-B14F-4D97-AF65-F5344CB8AC3E}">
        <p14:creationId xmlns:p14="http://schemas.microsoft.com/office/powerpoint/2010/main" val="3176525840"/>
      </p:ext>
    </p:extLst>
  </p:cSld>
  <p:clrMapOvr>
    <a:overrideClrMapping bg1="lt1" tx1="dk1" bg2="lt2" tx2="dk2" accent1="accent1" accent2="accent2" accent3="accent3" accent4="accent4" accent5="accent5" accent6="accent6" hlink="lt1" folHlink="lt1"/>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0EDE6"/>
        </a:solidFill>
        <a:effectLst/>
      </p:bgPr>
    </p:bg>
    <p:spTree>
      <p:nvGrpSpPr>
        <p:cNvPr id="1" name="">
          <a:extLst>
            <a:ext uri="{FF2B5EF4-FFF2-40B4-BE49-F238E27FC236}">
              <a16:creationId xmlns:a16="http://schemas.microsoft.com/office/drawing/2014/main" id="{1A96BE73-6D7E-EF67-3BF8-D582B947B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03FC86-963F-EFC7-E248-22AD0B5D84D1}"/>
              </a:ext>
            </a:extLst>
          </p:cNvPr>
          <p:cNvSpPr>
            <a:spLocks noGrp="1"/>
          </p:cNvSpPr>
          <p:nvPr>
            <p:ph type="title"/>
          </p:nvPr>
        </p:nvSpPr>
        <p:spPr>
          <a:xfrm>
            <a:off x="777240" y="960120"/>
            <a:ext cx="6537960" cy="1325880"/>
          </a:xfrm>
        </p:spPr>
        <p:txBody>
          <a:bodyPr wrap="square" lIns="27432" tIns="27432" rIns="27432" bIns="27432">
            <a:noAutofit/>
          </a:bodyPr>
          <a:lstStyle/>
          <a:p>
            <a:pPr marL="0" indent="0" algn="l">
              <a:lnSpc>
                <a:spcPct val="110000"/>
              </a:lnSpc>
              <a:spcBef>
                <a:spcPts val="0"/>
              </a:spcBef>
              <a:spcAft>
                <a:spcPts val="0"/>
              </a:spcAft>
              <a:buNone/>
              <a:defRPr sz="4600" b="1">
                <a:solidFill>
                  <a:srgbClr val="476262"/>
                </a:solidFill>
              </a:defRPr>
            </a:pPr>
            <a:r>
              <a:rPr lang="en-US" sz="4600" b="1">
                <a:solidFill>
                  <a:srgbClr val="476262"/>
                </a:solidFill>
              </a:rPr>
              <a:t>Key take-away </a:t>
            </a:r>
          </a:p>
        </p:txBody>
      </p:sp>
      <p:sp>
        <p:nvSpPr>
          <p:cNvPr id="3" name="Content Placeholder 2">
            <a:extLst>
              <a:ext uri="{FF2B5EF4-FFF2-40B4-BE49-F238E27FC236}">
                <a16:creationId xmlns:a16="http://schemas.microsoft.com/office/drawing/2014/main" id="{4D134F71-590A-F30F-52B8-E5F9A35694BB}"/>
              </a:ext>
            </a:extLst>
          </p:cNvPr>
          <p:cNvSpPr>
            <a:spLocks noGrp="1"/>
          </p:cNvSpPr>
          <p:nvPr>
            <p:ph type="body" idx="1"/>
          </p:nvPr>
        </p:nvSpPr>
        <p:spPr>
          <a:xfrm>
            <a:off x="777240" y="2743200"/>
            <a:ext cx="6537960" cy="3429000"/>
          </a:xfrm>
        </p:spPr>
        <p:txBody>
          <a:bodyPr wrap="square" lIns="27432" tIns="27432" rIns="27432" bIns="27432">
            <a:noAutofit/>
          </a:bodyPr>
          <a:lstStyle/>
          <a:p>
            <a:pPr marL="0" indent="0" algn="l">
              <a:lnSpc>
                <a:spcPct val="110000"/>
              </a:lnSpc>
              <a:spcBef>
                <a:spcPts val="0"/>
              </a:spcBef>
              <a:spcAft>
                <a:spcPts val="2200"/>
              </a:spcAft>
              <a:buNone/>
              <a:defRPr sz="3400">
                <a:solidFill>
                  <a:srgbClr val="272D2B"/>
                </a:solidFill>
              </a:defRPr>
            </a:pPr>
            <a:r>
              <a:rPr lang="en-US" sz="3400">
                <a:solidFill>
                  <a:srgbClr val="272D2B"/>
                </a:solidFill>
              </a:rPr>
              <a:t>Take away – don’t just copy and paste, read the recommendations.</a:t>
            </a:r>
          </a:p>
          <a:p>
            <a:pPr marL="0" indent="0" algn="l">
              <a:lnSpc>
                <a:spcPct val="110000"/>
              </a:lnSpc>
              <a:spcBef>
                <a:spcPts val="0"/>
              </a:spcBef>
              <a:spcAft>
                <a:spcPts val="2200"/>
              </a:spcAft>
              <a:buNone/>
              <a:defRPr sz="3400">
                <a:solidFill>
                  <a:srgbClr val="272D2B"/>
                </a:solidFill>
              </a:defRPr>
            </a:pPr>
            <a:r>
              <a:rPr lang="en-US" sz="3400">
                <a:solidFill>
                  <a:srgbClr val="272D2B"/>
                </a:solidFill>
              </a:rPr>
              <a:t> Read the code.</a:t>
            </a:r>
            <a:endParaRPr lang="en-US"/>
          </a:p>
        </p:txBody>
      </p:sp>
      <p:pic>
        <p:nvPicPr>
          <p:cNvPr id="4" name="Supporting graphic 32" descr="AI-generated illustrative photograph, not documentary evidence of a named person or institution."/>
          <p:cNvPicPr>
            <a:picLocks noChangeAspect="1"/>
          </p:cNvPicPr>
          <p:nvPr/>
        </p:nvPicPr>
        <p:blipFill>
          <a:blip r:embed="rId3"/>
          <a:srcRect l="181" r="181"/>
          <a:stretch>
            <a:fillRect/>
          </a:stretch>
        </p:blipFill>
        <p:spPr>
          <a:xfrm>
            <a:off x="7863840" y="2316683"/>
            <a:ext cx="3611880" cy="3093312"/>
          </a:xfrm>
          <a:prstGeom prst="rect">
            <a:avLst/>
          </a:prstGeom>
        </p:spPr>
      </p:pic>
      <p:pic>
        <p:nvPicPr>
          <p:cNvPr id="5" name="Supporting graphic 32" descr="AI-generated illustrative photograph, not documentary evidence of a named person or institution."/>
          <p:cNvPicPr>
            <a:picLocks noChangeAspect="1"/>
          </p:cNvPicPr>
          <p:nvPr/>
        </p:nvPicPr>
        <p:blipFill>
          <a:blip r:embed="rId3"/>
          <a:srcRect l="181" r="181"/>
          <a:stretch>
            <a:fillRect/>
          </a:stretch>
        </p:blipFill>
        <p:spPr>
          <a:xfrm>
            <a:off x="7863840" y="2316683"/>
            <a:ext cx="3611880" cy="3093312"/>
          </a:xfrm>
          <a:prstGeom prst="rect">
            <a:avLst/>
          </a:prstGeom>
        </p:spPr>
      </p:pic>
    </p:spTree>
    <p:extLst>
      <p:ext uri="{BB962C8B-B14F-4D97-AF65-F5344CB8AC3E}">
        <p14:creationId xmlns:p14="http://schemas.microsoft.com/office/powerpoint/2010/main" val="3826134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50E7EE-4C9C-317B-90AB-2F5EB1831723}"/>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Font typeface="Arial" panose="020B0604020202020204" pitchFamily="34" charset="0"/>
              <a:buNone/>
              <a:defRPr sz="3600" b="1">
                <a:solidFill>
                  <a:srgbClr val="FFFFFF"/>
                </a:solidFill>
              </a:defRPr>
            </a:pPr>
            <a:r>
              <a:rPr lang="en-US" sz="3600" b="1">
                <a:solidFill>
                  <a:srgbClr val="FFFFFF"/>
                </a:solidFill>
              </a:rPr>
              <a:t>Digital intern: Automation of clerical tasks  </a:t>
            </a:r>
            <a:br>
              <a:rPr lang="en-US" dirty="0"/>
            </a:br>
            <a:endParaRPr lang="en-US"/>
          </a:p>
        </p:txBody>
      </p:sp>
      <p:sp>
        <p:nvSpPr>
          <p:cNvPr id="5" name="Content Placeholder 4">
            <a:extLst>
              <a:ext uri="{FF2B5EF4-FFF2-40B4-BE49-F238E27FC236}">
                <a16:creationId xmlns:a16="http://schemas.microsoft.com/office/drawing/2014/main" id="{A3D90FDB-AC25-1A11-7E41-E013568FAC9D}"/>
              </a:ext>
            </a:extLst>
          </p:cNvPr>
          <p:cNvSpPr>
            <a:spLocks noGrp="1"/>
          </p:cNvSpPr>
          <p:nvPr>
            <p:ph idx="1"/>
          </p:nvPr>
        </p:nvSpPr>
        <p:spPr>
          <a:xfrm>
            <a:off x="621792" y="1874519"/>
            <a:ext cx="6583680" cy="4553712"/>
          </a:xfrm>
        </p:spPr>
        <p:txBody>
          <a:bodyPr wrap="square" lIns="27432" tIns="27432" rIns="27432" bIns="27432">
            <a:noAutofit/>
          </a:bodyPr>
          <a:lstStyle/>
          <a:p>
            <a:pPr marL="0" indent="0" algn="l" fontAlgn="base">
              <a:lnSpc>
                <a:spcPct val="110000"/>
              </a:lnSpc>
              <a:spcBef>
                <a:spcPts val="0"/>
              </a:spcBef>
              <a:spcAft>
                <a:spcPts val="2200"/>
              </a:spcAft>
              <a:buClr>
                <a:srgbClr val="FFFFFF"/>
              </a:buClr>
              <a:buNone/>
              <a:defRPr sz="3400">
                <a:solidFill>
                  <a:srgbClr val="FFFFFF"/>
                </a:solidFill>
              </a:defRPr>
            </a:pPr>
            <a:r>
              <a:rPr lang="en-US" sz="3400">
                <a:solidFill>
                  <a:srgbClr val="FFFFFF"/>
                </a:solidFill>
              </a:rPr>
              <a:t>“Format these references in APA style and sort in alphabetical order.” </a:t>
            </a:r>
          </a:p>
          <a:p>
            <a:pPr marL="0" indent="0" algn="l" fontAlgn="base">
              <a:lnSpc>
                <a:spcPts val="100"/>
              </a:lnSpc>
              <a:spcBef>
                <a:spcPts val="0"/>
              </a:spcBef>
              <a:spcAft>
                <a:spcPts val="0"/>
              </a:spcAft>
              <a:buClr>
                <a:srgbClr val="FFFFFF"/>
              </a:buClr>
              <a:buNone/>
              <a:defRPr sz="100">
                <a:solidFill>
                  <a:srgbClr val="FFFFFF"/>
                </a:solidFill>
              </a:defRPr>
            </a:pPr>
            <a:endParaRPr lang="en-US"/>
          </a:p>
          <a:p>
            <a:pPr marL="0" indent="0" algn="l">
              <a:lnSpc>
                <a:spcPts val="100"/>
              </a:lnSpc>
              <a:spcBef>
                <a:spcPts val="0"/>
              </a:spcBef>
              <a:spcAft>
                <a:spcPts val="0"/>
              </a:spcAft>
              <a:buClr>
                <a:srgbClr val="FFFFFF"/>
              </a:buClr>
              <a:buNone/>
              <a:defRPr sz="100">
                <a:solidFill>
                  <a:srgbClr val="FFFFFF"/>
                </a:solidFill>
              </a:defRPr>
            </a:pPr>
            <a:endParaRPr lang="en-US"/>
          </a:p>
        </p:txBody>
      </p:sp>
      <p:pic>
        <p:nvPicPr>
          <p:cNvPr id="6" name="Supporting graphic 33" descr="AI-generated illustrative photograph, not documentary evidence of a named person or institution."/>
          <p:cNvPicPr>
            <a:picLocks noChangeAspect="1"/>
          </p:cNvPicPr>
          <p:nvPr/>
        </p:nvPicPr>
        <p:blipFill>
          <a:blip r:embed="rId3"/>
          <a:srcRect/>
          <a:stretch>
            <a:fillRect/>
          </a:stretch>
        </p:blipFill>
        <p:spPr>
          <a:xfrm>
            <a:off x="8053875" y="2293155"/>
            <a:ext cx="3231809" cy="3231809"/>
          </a:xfrm>
          <a:prstGeom prst="rect">
            <a:avLst/>
          </a:prstGeom>
        </p:spPr>
      </p:pic>
      <p:pic>
        <p:nvPicPr>
          <p:cNvPr id="2" name="Supporting graphic 33" descr="AI-generated illustrative photograph, not documentary evidence of a named person or institution."/>
          <p:cNvPicPr>
            <a:picLocks noChangeAspect="1"/>
          </p:cNvPicPr>
          <p:nvPr/>
        </p:nvPicPr>
        <p:blipFill>
          <a:blip r:embed="rId3"/>
          <a:srcRect/>
          <a:stretch>
            <a:fillRect/>
          </a:stretch>
        </p:blipFill>
        <p:spPr>
          <a:xfrm>
            <a:off x="8053875" y="2293155"/>
            <a:ext cx="3231809" cy="3231809"/>
          </a:xfrm>
          <a:prstGeom prst="rect">
            <a:avLst/>
          </a:prstGeom>
        </p:spPr>
      </p:pic>
    </p:spTree>
    <p:extLst>
      <p:ext uri="{BB962C8B-B14F-4D97-AF65-F5344CB8AC3E}">
        <p14:creationId xmlns:p14="http://schemas.microsoft.com/office/powerpoint/2010/main" val="3643244093"/>
      </p:ext>
    </p:extLst>
  </p:cSld>
  <p:clrMapOvr>
    <a:overrideClrMapping bg1="lt1" tx1="dk1" bg2="lt2" tx2="dk2" accent1="accent1" accent2="accent2" accent3="accent3" accent4="accent4" accent5="accent5" accent6="accent6" hlink="lt1" folHlink="lt1"/>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63A7-3C78-C54D-A68E-CA51095DEEA0}"/>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200" b="1">
                <a:solidFill>
                  <a:srgbClr val="FFFFFF"/>
                </a:solidFill>
              </a:defRPr>
            </a:pPr>
            <a:r>
              <a:rPr lang="en-US" sz="3200" b="1">
                <a:solidFill>
                  <a:srgbClr val="FFFFFF"/>
                </a:solidFill>
              </a:rPr>
              <a:t>Improving Appearance of Statistical/ Financial Software Output </a:t>
            </a:r>
          </a:p>
        </p:txBody>
      </p:sp>
      <p:pic>
        <p:nvPicPr>
          <p:cNvPr id="6" name="Picture 5">
            <a:extLst>
              <a:ext uri="{FF2B5EF4-FFF2-40B4-BE49-F238E27FC236}">
                <a16:creationId xmlns:a16="http://schemas.microsoft.com/office/drawing/2014/main" id="{E4E6983A-804C-59A9-E7A4-801B57865DBA}"/>
              </a:ext>
            </a:extLst>
          </p:cNvPr>
          <p:cNvPicPr>
            <a:picLocks noChangeAspect="1"/>
          </p:cNvPicPr>
          <p:nvPr/>
        </p:nvPicPr>
        <p:blipFill>
          <a:blip r:embed="rId4"/>
          <a:stretch>
            <a:fillRect/>
          </a:stretch>
        </p:blipFill>
        <p:spPr>
          <a:xfrm>
            <a:off x="594360" y="2113478"/>
            <a:ext cx="5486400" cy="3225403"/>
          </a:xfrm>
          <a:prstGeom prst="rect">
            <a:avLst/>
          </a:prstGeom>
        </p:spPr>
      </p:pic>
      <p:pic>
        <p:nvPicPr>
          <p:cNvPr id="11" name="Picture 10">
            <a:extLst>
              <a:ext uri="{FF2B5EF4-FFF2-40B4-BE49-F238E27FC236}">
                <a16:creationId xmlns:a16="http://schemas.microsoft.com/office/drawing/2014/main" id="{C4137703-F73A-35C4-5E64-2CE79A1DAE4D}"/>
              </a:ext>
            </a:extLst>
          </p:cNvPr>
          <p:cNvPicPr>
            <a:picLocks noChangeAspect="1"/>
          </p:cNvPicPr>
          <p:nvPr/>
        </p:nvPicPr>
        <p:blipFill>
          <a:blip r:embed="rId5"/>
          <a:stretch>
            <a:fillRect/>
          </a:stretch>
        </p:blipFill>
        <p:spPr>
          <a:xfrm>
            <a:off x="6928924" y="1600200"/>
            <a:ext cx="4201550" cy="4160520"/>
          </a:xfrm>
          <a:prstGeom prst="rect">
            <a:avLst/>
          </a:prstGeom>
        </p:spPr>
      </p:pic>
      <p:sp>
        <p:nvSpPr>
          <p:cNvPr id="3" name="TextBox 2">
            <a:extLst>
              <a:ext uri="{FF2B5EF4-FFF2-40B4-BE49-F238E27FC236}">
                <a16:creationId xmlns:a16="http://schemas.microsoft.com/office/drawing/2014/main" id="{812901F6-EDA9-2107-C161-E8DD2985D405}"/>
              </a:ext>
            </a:extLst>
          </p:cNvPr>
          <p:cNvSpPr txBox="1"/>
          <p:nvPr/>
        </p:nvSpPr>
        <p:spPr>
          <a:xfrm>
            <a:off x="594360" y="5897880"/>
            <a:ext cx="10972800" cy="594360"/>
          </a:xfrm>
          <a:prstGeom prst="rect">
            <a:avLst/>
          </a:prstGeom>
          <a:noFill/>
        </p:spPr>
        <p:txBody>
          <a:bodyPr wrap="square" lIns="27432" tIns="27432" rIns="27432" bIns="27432" rtlCol="0">
            <a:noAutofit/>
          </a:bodyPr>
          <a:lstStyle/>
          <a:p>
            <a:pPr marL="0" indent="0" algn="l" fontAlgn="base">
              <a:lnSpc>
                <a:spcPts val="100"/>
              </a:lnSpc>
              <a:spcBef>
                <a:spcPts val="0"/>
              </a:spcBef>
              <a:spcAft>
                <a:spcPts val="0"/>
              </a:spcAft>
              <a:buClr>
                <a:srgbClr val="FFFFFF"/>
              </a:buClr>
              <a:buNone/>
              <a:defRPr sz="100">
                <a:solidFill>
                  <a:srgbClr val="FFFFFF"/>
                </a:solidFill>
              </a:defRPr>
            </a:pPr>
            <a:endParaRPr lang="en-US"/>
          </a:p>
          <a:p>
            <a:pPr marL="0" indent="0" algn="l" fontAlgn="base">
              <a:lnSpc>
                <a:spcPct val="110000"/>
              </a:lnSpc>
              <a:spcBef>
                <a:spcPts val="0"/>
              </a:spcBef>
              <a:spcAft>
                <a:spcPts val="0"/>
              </a:spcAft>
              <a:buClr>
                <a:srgbClr val="FFFFFF"/>
              </a:buClr>
              <a:buNone/>
              <a:defRPr sz="1900">
                <a:solidFill>
                  <a:srgbClr val="FFFFFF"/>
                </a:solidFill>
              </a:defRPr>
            </a:pPr>
            <a:r>
              <a:rPr lang="en-US" sz="1900">
                <a:solidFill>
                  <a:srgbClr val="FFFFFF"/>
                </a:solidFill>
              </a:rPr>
              <a:t>Make the image into a table that I can edit with Word. Output as an editable word document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814984003"/>
      </p:ext>
    </p:extLst>
  </p:cSld>
  <p:clrMapOvr>
    <a:overrideClrMapping bg1="lt1" tx1="dk1" bg2="lt2" tx2="dk2" accent1="accent1" accent2="accent2" accent3="accent3" accent4="accent4" accent5="accent5" accent6="accent6" hlink="lt1" folHlink="lt1"/>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a:extLst>
            <a:ext uri="{FF2B5EF4-FFF2-40B4-BE49-F238E27FC236}">
              <a16:creationId xmlns:a16="http://schemas.microsoft.com/office/drawing/2014/main" id="{399407A1-EE1B-12FF-C695-3031F68D3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CAF2B2-CA58-BDE4-3EC9-85F14CBB5DD2}"/>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200" b="1">
                <a:solidFill>
                  <a:srgbClr val="FFFFFF"/>
                </a:solidFill>
              </a:defRPr>
            </a:pPr>
            <a:r>
              <a:rPr lang="en-US" sz="3200" b="1">
                <a:solidFill>
                  <a:srgbClr val="FFFFFF"/>
                </a:solidFill>
              </a:rPr>
              <a:t>Improving Appearance of Statistical/ Financial Software Output </a:t>
            </a:r>
          </a:p>
        </p:txBody>
      </p:sp>
      <p:sp>
        <p:nvSpPr>
          <p:cNvPr id="8" name="Evidence image white backing"/>
          <p:cNvSpPr/>
          <p:nvPr/>
        </p:nvSpPr>
        <p:spPr>
          <a:xfrm>
            <a:off x="7223760" y="2240280"/>
            <a:ext cx="4297680" cy="180947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a:extLst>
              <a:ext uri="{FF2B5EF4-FFF2-40B4-BE49-F238E27FC236}">
                <a16:creationId xmlns:a16="http://schemas.microsoft.com/office/drawing/2014/main" id="{05E6B14F-4814-5B98-F62B-74D002805BA1}"/>
              </a:ext>
            </a:extLst>
          </p:cNvPr>
          <p:cNvPicPr>
            <a:picLocks noChangeAspect="1"/>
          </p:cNvPicPr>
          <p:nvPr/>
        </p:nvPicPr>
        <p:blipFill>
          <a:blip r:embed="rId3"/>
          <a:srcRect l="11898" t="7659" r="12748" b="67834"/>
          <a:stretch>
            <a:fillRect/>
          </a:stretch>
        </p:blipFill>
        <p:spPr>
          <a:xfrm>
            <a:off x="7223760" y="2240280"/>
            <a:ext cx="4297680" cy="1809477"/>
          </a:xfrm>
          <a:prstGeom prst="rect">
            <a:avLst/>
          </a:prstGeom>
        </p:spPr>
      </p:pic>
      <p:graphicFrame>
        <p:nvGraphicFramePr>
          <p:cNvPr id="7" name="Table 6">
            <a:extLst>
              <a:ext uri="{FF2B5EF4-FFF2-40B4-BE49-F238E27FC236}">
                <a16:creationId xmlns:a16="http://schemas.microsoft.com/office/drawing/2014/main" id="{11F4D2C5-73DF-F07D-F4B7-B0B20BDD1533}"/>
              </a:ext>
            </a:extLst>
          </p:cNvPr>
          <p:cNvGraphicFramePr>
            <a:graphicFrameLocks noGrp="1"/>
          </p:cNvGraphicFramePr>
          <p:nvPr>
            <p:extLst>
              <p:ext uri="{D42A27DB-BD31-4B8C-83A1-F6EECF244321}">
                <p14:modId xmlns:p14="http://schemas.microsoft.com/office/powerpoint/2010/main" val="1322583304"/>
              </p:ext>
            </p:extLst>
          </p:nvPr>
        </p:nvGraphicFramePr>
        <p:xfrm>
          <a:off x="594360" y="1810512"/>
          <a:ext cx="6217920" cy="4645152"/>
        </p:xfrm>
        <a:graphic>
          <a:graphicData uri="http://schemas.openxmlformats.org/drawingml/2006/table">
            <a:tbl>
              <a:tblPr>
                <a:tableStyleId>{5C22544A-7EE6-4342-B048-85BDC9FD1C3A}</a:tableStyleId>
              </a:tblPr>
              <a:tblGrid>
                <a:gridCol w="1828800">
                  <a:extLst>
                    <a:ext uri="{9D8B030D-6E8A-4147-A177-3AD203B41FA5}">
                      <a16:colId xmlns:a16="http://schemas.microsoft.com/office/drawing/2014/main" val="1584796584"/>
                    </a:ext>
                  </a:extLst>
                </a:gridCol>
                <a:gridCol w="457200">
                  <a:extLst>
                    <a:ext uri="{9D8B030D-6E8A-4147-A177-3AD203B41FA5}">
                      <a16:colId xmlns:a16="http://schemas.microsoft.com/office/drawing/2014/main" val="2205890858"/>
                    </a:ext>
                  </a:extLst>
                </a:gridCol>
                <a:gridCol w="982980">
                  <a:extLst>
                    <a:ext uri="{9D8B030D-6E8A-4147-A177-3AD203B41FA5}">
                      <a16:colId xmlns:a16="http://schemas.microsoft.com/office/drawing/2014/main" val="434993188"/>
                    </a:ext>
                  </a:extLst>
                </a:gridCol>
                <a:gridCol w="982980">
                  <a:extLst>
                    <a:ext uri="{9D8B030D-6E8A-4147-A177-3AD203B41FA5}">
                      <a16:colId xmlns:a16="http://schemas.microsoft.com/office/drawing/2014/main" val="341037951"/>
                    </a:ext>
                  </a:extLst>
                </a:gridCol>
                <a:gridCol w="982980">
                  <a:extLst>
                    <a:ext uri="{9D8B030D-6E8A-4147-A177-3AD203B41FA5}">
                      <a16:colId xmlns:a16="http://schemas.microsoft.com/office/drawing/2014/main" val="306446768"/>
                    </a:ext>
                  </a:extLst>
                </a:gridCol>
                <a:gridCol w="982980">
                  <a:extLst>
                    <a:ext uri="{9D8B030D-6E8A-4147-A177-3AD203B41FA5}">
                      <a16:colId xmlns:a16="http://schemas.microsoft.com/office/drawing/2014/main" val="2395520088"/>
                    </a:ext>
                  </a:extLst>
                </a:gridCol>
              </a:tblGrid>
              <a:tr h="438912">
                <a:tc>
                  <a:txBody>
                    <a:bodyPr/>
                    <a:lstStyle/>
                    <a:p>
                      <a:pPr marL="0" marR="0" indent="0" algn="l" rtl="0" fontAlgn="base">
                        <a:lnSpc>
                          <a:spcPts val="1400"/>
                        </a:lnSpc>
                        <a:spcBef>
                          <a:spcPts val="0"/>
                        </a:spcBef>
                        <a:spcAft>
                          <a:spcPts val="0"/>
                        </a:spcAft>
                        <a:buClr>
                          <a:srgbClr val="FFFFFF"/>
                        </a:buClr>
                        <a:buNone/>
                        <a:defRPr sz="1050">
                          <a:solidFill>
                            <a:srgbClr val="FFFFFF"/>
                          </a:solidFill>
                        </a:defRPr>
                      </a:pPr>
                      <a:r>
                        <a:rPr lang="en-US" sz="1050">
                          <a:solidFill>
                            <a:srgbClr val="FFFFFF"/>
                          </a:solidFill>
                          <a:effectLst/>
                        </a:rPr>
                        <a:t>Variable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N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Mean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Std Dev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Minimum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Maximum </a:t>
                      </a:r>
                      <a:endParaRPr lang="en-US" sz="1100" b="0" i="0">
                        <a:solidFill>
                          <a:srgbClr val="000000"/>
                        </a:solidFill>
                        <a:effectLst/>
                        <a:latin typeface="Segoe UI" panose="020B0502040204020203" pitchFamily="34" charset="0"/>
                      </a:endParaRPr>
                    </a:p>
                  </a:txBody>
                  <a:tcPr marL="41148" marR="41148" marB="22860">
                    <a:solidFill>
                      <a:srgbClr val="476262"/>
                    </a:solidFill>
                  </a:tcPr>
                </a:tc>
                <a:extLst>
                  <a:ext uri="{0D108BD9-81ED-4DB2-BD59-A6C34878D82A}">
                    <a16:rowId xmlns:a16="http://schemas.microsoft.com/office/drawing/2014/main" val="2615955523"/>
                  </a:ext>
                </a:extLst>
              </a:tr>
              <a:tr h="4206240">
                <a:tc>
                  <a:txBody>
                    <a:bodyPr/>
                    <a:lstStyle/>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closeouta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setupa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budget_supporta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checkina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grants_communicationa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travel_supporta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PI_traininga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purchasinga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report_prepa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salary_supporta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shadow_budgeta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hiring_supporta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166 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137 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142 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128 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3.3360000 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3.4054054 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3.3354430 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3.4683544 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3.4096386 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3.6119403 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3.0583942 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3.0529801 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3.3034483 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3.2535211 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3.1796875 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2.8437500 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1.4195865 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1.4037745 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1.4079427 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1.3049191 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1.3122836 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1.2972524 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1.4129986 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1.3942170 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1.3709493 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1.4213999 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1.3599073 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1.5081798 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b="0" i="0">
                        <a:solidFill>
                          <a:srgbClr val="000000"/>
                        </a:solidFill>
                        <a:effectLst/>
                        <a:latin typeface="Segoe UI" panose="020B0502040204020203" pitchFamily="34" charset="0"/>
                      </a:endParaRPr>
                    </a:p>
                  </a:txBody>
                  <a:tcPr marL="41148" marR="41148" marB="22860">
                    <a:solidFill>
                      <a:srgbClr val="243737"/>
                    </a:solidFill>
                  </a:tcPr>
                </a:tc>
                <a:extLst>
                  <a:ext uri="{0D108BD9-81ED-4DB2-BD59-A6C34878D82A}">
                    <a16:rowId xmlns:a16="http://schemas.microsoft.com/office/drawing/2014/main" val="1524436425"/>
                  </a:ext>
                </a:extLst>
              </a:tr>
            </a:tbl>
          </a:graphicData>
        </a:graphic>
      </p:graphicFrame>
    </p:spTree>
    <p:extLst>
      <p:ext uri="{BB962C8B-B14F-4D97-AF65-F5344CB8AC3E}">
        <p14:creationId xmlns:p14="http://schemas.microsoft.com/office/powerpoint/2010/main" val="2733305558"/>
      </p:ext>
    </p:extLst>
  </p:cSld>
  <p:clrMapOvr>
    <a:overrideClrMapping bg1="lt1" tx1="dk1" bg2="lt2" tx2="dk2" accent1="accent1" accent2="accent2" accent3="accent3" accent4="accent4" accent5="accent5" accent6="accent6" hlink="lt1" folHlink="lt1"/>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a:extLst>
            <a:ext uri="{FF2B5EF4-FFF2-40B4-BE49-F238E27FC236}">
              <a16:creationId xmlns:a16="http://schemas.microsoft.com/office/drawing/2014/main" id="{414B375B-C5C5-0013-5A6F-1C2C16920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8F25D-C8A2-1715-8E9D-573AE4CA143E}"/>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200" b="1">
                <a:solidFill>
                  <a:srgbClr val="FFFFFF"/>
                </a:solidFill>
              </a:defRPr>
            </a:pPr>
            <a:r>
              <a:rPr lang="en-US" sz="3200" b="1">
                <a:solidFill>
                  <a:srgbClr val="FFFFFF"/>
                </a:solidFill>
              </a:rPr>
              <a:t>Improving Appearance of Statistical/ Financial Software Output </a:t>
            </a:r>
          </a:p>
        </p:txBody>
      </p:sp>
      <p:graphicFrame>
        <p:nvGraphicFramePr>
          <p:cNvPr id="7" name="Table 6">
            <a:extLst>
              <a:ext uri="{FF2B5EF4-FFF2-40B4-BE49-F238E27FC236}">
                <a16:creationId xmlns:a16="http://schemas.microsoft.com/office/drawing/2014/main" id="{96AC44D3-71D3-FE60-1359-62356DBC9E2F}"/>
              </a:ext>
            </a:extLst>
          </p:cNvPr>
          <p:cNvGraphicFramePr>
            <a:graphicFrameLocks noGrp="1"/>
          </p:cNvGraphicFramePr>
          <p:nvPr>
            <p:extLst>
              <p:ext uri="{D42A27DB-BD31-4B8C-83A1-F6EECF244321}">
                <p14:modId xmlns:p14="http://schemas.microsoft.com/office/powerpoint/2010/main" val="2752286725"/>
              </p:ext>
            </p:extLst>
          </p:nvPr>
        </p:nvGraphicFramePr>
        <p:xfrm>
          <a:off x="594360" y="1810512"/>
          <a:ext cx="6217920" cy="4645152"/>
        </p:xfrm>
        <a:graphic>
          <a:graphicData uri="http://schemas.openxmlformats.org/drawingml/2006/table">
            <a:tbl>
              <a:tblPr>
                <a:tableStyleId>{5C22544A-7EE6-4342-B048-85BDC9FD1C3A}</a:tableStyleId>
              </a:tblPr>
              <a:tblGrid>
                <a:gridCol w="1828800">
                  <a:extLst>
                    <a:ext uri="{9D8B030D-6E8A-4147-A177-3AD203B41FA5}">
                      <a16:colId xmlns:a16="http://schemas.microsoft.com/office/drawing/2014/main" val="1584796584"/>
                    </a:ext>
                  </a:extLst>
                </a:gridCol>
                <a:gridCol w="457200">
                  <a:extLst>
                    <a:ext uri="{9D8B030D-6E8A-4147-A177-3AD203B41FA5}">
                      <a16:colId xmlns:a16="http://schemas.microsoft.com/office/drawing/2014/main" val="2205890858"/>
                    </a:ext>
                  </a:extLst>
                </a:gridCol>
                <a:gridCol w="982980">
                  <a:extLst>
                    <a:ext uri="{9D8B030D-6E8A-4147-A177-3AD203B41FA5}">
                      <a16:colId xmlns:a16="http://schemas.microsoft.com/office/drawing/2014/main" val="434993188"/>
                    </a:ext>
                  </a:extLst>
                </a:gridCol>
                <a:gridCol w="982980">
                  <a:extLst>
                    <a:ext uri="{9D8B030D-6E8A-4147-A177-3AD203B41FA5}">
                      <a16:colId xmlns:a16="http://schemas.microsoft.com/office/drawing/2014/main" val="341037951"/>
                    </a:ext>
                  </a:extLst>
                </a:gridCol>
                <a:gridCol w="982980">
                  <a:extLst>
                    <a:ext uri="{9D8B030D-6E8A-4147-A177-3AD203B41FA5}">
                      <a16:colId xmlns:a16="http://schemas.microsoft.com/office/drawing/2014/main" val="306446768"/>
                    </a:ext>
                  </a:extLst>
                </a:gridCol>
                <a:gridCol w="982980">
                  <a:extLst>
                    <a:ext uri="{9D8B030D-6E8A-4147-A177-3AD203B41FA5}">
                      <a16:colId xmlns:a16="http://schemas.microsoft.com/office/drawing/2014/main" val="2395520088"/>
                    </a:ext>
                  </a:extLst>
                </a:gridCol>
              </a:tblGrid>
              <a:tr h="438912">
                <a:tc>
                  <a:txBody>
                    <a:bodyPr/>
                    <a:lstStyle/>
                    <a:p>
                      <a:pPr marL="0" marR="0" indent="0" algn="l" rtl="0" fontAlgn="base">
                        <a:lnSpc>
                          <a:spcPts val="1400"/>
                        </a:lnSpc>
                        <a:spcBef>
                          <a:spcPts val="0"/>
                        </a:spcBef>
                        <a:spcAft>
                          <a:spcPts val="0"/>
                        </a:spcAft>
                        <a:buClr>
                          <a:srgbClr val="FFFFFF"/>
                        </a:buClr>
                        <a:buNone/>
                        <a:defRPr sz="1050">
                          <a:solidFill>
                            <a:srgbClr val="FFFFFF"/>
                          </a:solidFill>
                        </a:defRPr>
                      </a:pPr>
                      <a:r>
                        <a:rPr lang="en-US" sz="1050">
                          <a:solidFill>
                            <a:srgbClr val="FFFFFF"/>
                          </a:solidFill>
                          <a:effectLst/>
                        </a:rPr>
                        <a:t>Variable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N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Mean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Std Dev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Minimum </a:t>
                      </a:r>
                      <a:endParaRPr lang="en-US" sz="1100" b="0" i="0">
                        <a:solidFill>
                          <a:srgbClr val="000000"/>
                        </a:solidFill>
                        <a:effectLst/>
                        <a:latin typeface="Segoe UI" panose="020B0502040204020203" pitchFamily="34" charset="0"/>
                      </a:endParaRPr>
                    </a:p>
                  </a:txBody>
                  <a:tcPr marL="41148" marR="41148" marB="22860">
                    <a:solidFill>
                      <a:srgbClr val="476262"/>
                    </a:solidFill>
                  </a:tcPr>
                </a:tc>
                <a:tc>
                  <a:txBody>
                    <a:bodyPr/>
                    <a:lstStyle/>
                    <a:p>
                      <a:pPr marL="0" marR="0" indent="0" algn="r" rtl="0" fontAlgn="base">
                        <a:lnSpc>
                          <a:spcPts val="1400"/>
                        </a:lnSpc>
                        <a:spcBef>
                          <a:spcPts val="0"/>
                        </a:spcBef>
                        <a:spcAft>
                          <a:spcPts val="0"/>
                        </a:spcAft>
                        <a:buClr>
                          <a:srgbClr val="FFFFFF"/>
                        </a:buClr>
                        <a:buNone/>
                        <a:defRPr sz="1100">
                          <a:solidFill>
                            <a:srgbClr val="FFFFFF"/>
                          </a:solidFill>
                        </a:defRPr>
                      </a:pPr>
                      <a:r>
                        <a:rPr lang="en-US" sz="1100">
                          <a:solidFill>
                            <a:srgbClr val="FFFFFF"/>
                          </a:solidFill>
                          <a:effectLst/>
                        </a:rPr>
                        <a:t>Maximum </a:t>
                      </a:r>
                      <a:endParaRPr lang="en-US" sz="1100" b="0" i="0">
                        <a:solidFill>
                          <a:srgbClr val="000000"/>
                        </a:solidFill>
                        <a:effectLst/>
                        <a:latin typeface="Segoe UI" panose="020B0502040204020203" pitchFamily="34" charset="0"/>
                      </a:endParaRPr>
                    </a:p>
                  </a:txBody>
                  <a:tcPr marL="41148" marR="41148" marB="22860">
                    <a:solidFill>
                      <a:srgbClr val="476262"/>
                    </a:solidFill>
                  </a:tcPr>
                </a:tc>
                <a:extLst>
                  <a:ext uri="{0D108BD9-81ED-4DB2-BD59-A6C34878D82A}">
                    <a16:rowId xmlns:a16="http://schemas.microsoft.com/office/drawing/2014/main" val="2615955523"/>
                  </a:ext>
                </a:extLst>
              </a:tr>
              <a:tr h="4206240">
                <a:tc>
                  <a:txBody>
                    <a:bodyPr/>
                    <a:lstStyle/>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closeouta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setupa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budget_supporta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checkina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grants_communicationa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travel_supporta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PI_traininga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purchasinga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report_prepa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salary_supporta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shadow_budgeta </a:t>
                      </a:r>
                      <a:endParaRPr lang="en-US" sz="1100">
                        <a:effectLst/>
                      </a:endParaRPr>
                    </a:p>
                    <a:p>
                      <a:pPr marL="0" marR="0" indent="0" algn="l" rtl="0" fontAlgn="base">
                        <a:lnSpc>
                          <a:spcPts val="2300"/>
                        </a:lnSpc>
                        <a:spcBef>
                          <a:spcPts val="0"/>
                        </a:spcBef>
                        <a:spcAft>
                          <a:spcPts val="0"/>
                        </a:spcAft>
                        <a:buClr>
                          <a:srgbClr val="FFFFFF"/>
                        </a:buClr>
                        <a:buNone/>
                        <a:defRPr sz="1050">
                          <a:solidFill>
                            <a:srgbClr val="FFFFFF"/>
                          </a:solidFill>
                        </a:defRPr>
                      </a:pPr>
                      <a:r>
                        <a:rPr lang="en-US" sz="1050">
                          <a:solidFill>
                            <a:srgbClr val="FFFFFF"/>
                          </a:solidFill>
                          <a:effectLst/>
                        </a:rPr>
                        <a:t>hiring_supporta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166 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137 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142 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128 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128 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3.3360000 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3.4054054 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3.3354430 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3.4683544 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3.4096386 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3.6119403 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3.0583942 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3.0529801 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3.3034483 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3.2535211 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3.1796875 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2.8437500 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1.4195865 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1.4037745 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1.4079427 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1.3049191 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1.3122836 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1.2972524 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1.4129986 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1.3942170 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1.3709493 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1.4213999 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1.3599073 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1.5081798 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1.0000000 </a:t>
                      </a:r>
                      <a:endParaRPr lang="en-US" sz="1100" b="0" i="0">
                        <a:solidFill>
                          <a:srgbClr val="000000"/>
                        </a:solidFill>
                        <a:effectLst/>
                        <a:latin typeface="Segoe UI" panose="020B0502040204020203" pitchFamily="34" charset="0"/>
                      </a:endParaRPr>
                    </a:p>
                  </a:txBody>
                  <a:tcPr marL="41148" marR="41148" marB="22860">
                    <a:solidFill>
                      <a:srgbClr val="243737"/>
                    </a:solidFill>
                  </a:tcPr>
                </a:tc>
                <a:tc>
                  <a:txBody>
                    <a:bodyPr/>
                    <a:lstStyle/>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a:effectLst/>
                      </a:endParaRPr>
                    </a:p>
                    <a:p>
                      <a:pPr marL="0" marR="0" indent="0" algn="r" rtl="0" fontAlgn="base">
                        <a:lnSpc>
                          <a:spcPts val="2300"/>
                        </a:lnSpc>
                        <a:spcBef>
                          <a:spcPts val="0"/>
                        </a:spcBef>
                        <a:spcAft>
                          <a:spcPts val="0"/>
                        </a:spcAft>
                        <a:buClr>
                          <a:srgbClr val="FFFFFF"/>
                        </a:buClr>
                        <a:buNone/>
                        <a:defRPr sz="1100">
                          <a:solidFill>
                            <a:srgbClr val="FFFFFF"/>
                          </a:solidFill>
                        </a:defRPr>
                      </a:pPr>
                      <a:r>
                        <a:rPr lang="en-US" sz="1100">
                          <a:solidFill>
                            <a:srgbClr val="FFFFFF"/>
                          </a:solidFill>
                          <a:effectLst/>
                        </a:rPr>
                        <a:t>5.0000000 </a:t>
                      </a:r>
                      <a:endParaRPr lang="en-US" sz="1100" b="0" i="0">
                        <a:solidFill>
                          <a:srgbClr val="000000"/>
                        </a:solidFill>
                        <a:effectLst/>
                        <a:latin typeface="Segoe UI" panose="020B0502040204020203" pitchFamily="34" charset="0"/>
                      </a:endParaRPr>
                    </a:p>
                  </a:txBody>
                  <a:tcPr marL="41148" marR="41148" marB="22860">
                    <a:solidFill>
                      <a:srgbClr val="243737"/>
                    </a:solidFill>
                  </a:tcPr>
                </a:tc>
                <a:extLst>
                  <a:ext uri="{0D108BD9-81ED-4DB2-BD59-A6C34878D82A}">
                    <a16:rowId xmlns:a16="http://schemas.microsoft.com/office/drawing/2014/main" val="1524436425"/>
                  </a:ext>
                </a:extLst>
              </a:tr>
            </a:tbl>
          </a:graphicData>
        </a:graphic>
      </p:graphicFrame>
      <p:sp>
        <p:nvSpPr>
          <p:cNvPr id="9" name="TextBox 8">
            <a:extLst>
              <a:ext uri="{FF2B5EF4-FFF2-40B4-BE49-F238E27FC236}">
                <a16:creationId xmlns:a16="http://schemas.microsoft.com/office/drawing/2014/main" id="{56B6AA8A-1EA5-15FA-07F7-E9695275654D}"/>
              </a:ext>
            </a:extLst>
          </p:cNvPr>
          <p:cNvSpPr txBox="1"/>
          <p:nvPr/>
        </p:nvSpPr>
        <p:spPr>
          <a:xfrm>
            <a:off x="7150608" y="1810512"/>
            <a:ext cx="4434840" cy="4645152"/>
          </a:xfrm>
          <a:prstGeom prst="rect">
            <a:avLst/>
          </a:prstGeom>
          <a:noFill/>
        </p:spPr>
        <p:txBody>
          <a:bodyPr wrap="square" lIns="27432" tIns="27432" rIns="27432" bIns="27432">
            <a:noAutofit/>
          </a:bodyPr>
          <a:lstStyle/>
          <a:p>
            <a:pPr marL="0" indent="0" algn="l">
              <a:lnSpc>
                <a:spcPct val="115000"/>
              </a:lnSpc>
              <a:spcBef>
                <a:spcPts val="0"/>
              </a:spcBef>
              <a:spcAft>
                <a:spcPts val="0"/>
              </a:spcAft>
              <a:buClr>
                <a:srgbClr val="FFFFFF"/>
              </a:buClr>
              <a:buNone/>
              <a:defRPr sz="1800">
                <a:solidFill>
                  <a:srgbClr val="FFFFFF"/>
                </a:solidFill>
              </a:defRPr>
            </a:pPr>
            <a:r>
              <a:rPr lang="en-US" sz="1800" b="0" i="0">
                <a:solidFill>
                  <a:srgbClr val="FFFFFF"/>
                </a:solidFill>
                <a:effectLst/>
                <a:latin typeface="+mn-lt"/>
              </a:rPr>
              <a:t>Convert this data to a Word file in the following format - Each value in the variable column should be a separate cell in the variable column. Delete the letter “a” at the end of each variable name. Each number in the N column should be a separate cell. Each number in the mean column should be a separate cell and the number rounded to the nearest decimal (tenths place) each number in the Std Dev column should be a separate cell and the number rounded to the nearest hundredth. output as a Word table with four columns (Variable, N, Mean, Std Dev) Use </a:t>
            </a:r>
            <a:r>
              <a:rPr lang="en-US" sz="1800" b="0" i="0" err="1">
                <a:solidFill>
                  <a:srgbClr val="FFFFFF"/>
                </a:solidFill>
                <a:effectLst/>
                <a:latin typeface="+mn-lt"/>
              </a:rPr>
              <a:t>grid+shading</a:t>
            </a:r>
            <a:r>
              <a:rPr lang="en-US" sz="1800" b="0" i="0">
                <a:solidFill>
                  <a:srgbClr val="FFFFFF"/>
                </a:solidFill>
                <a:effectLst/>
                <a:latin typeface="+mn-lt"/>
              </a:rPr>
              <a:t>. </a:t>
            </a:r>
            <a:endParaRPr lang="en-US"/>
          </a:p>
        </p:txBody>
      </p:sp>
    </p:spTree>
    <p:custDataLst>
      <p:tags r:id="rId1"/>
    </p:custDataLst>
    <p:extLst>
      <p:ext uri="{BB962C8B-B14F-4D97-AF65-F5344CB8AC3E}">
        <p14:creationId xmlns:p14="http://schemas.microsoft.com/office/powerpoint/2010/main" val="3168066214"/>
      </p:ext>
    </p:extLst>
  </p:cSld>
  <p:clrMapOvr>
    <a:overrideClrMapping bg1="lt1" tx1="dk1" bg2="lt2" tx2="dk2" accent1="accent1" accent2="accent2" accent3="accent3" accent4="accent4" accent5="accent5" accent6="accent6" hlink="lt1" folHlink="lt1"/>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0EDE6"/>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F41884-AF68-5FB6-F381-972C9FA1471E}"/>
              </a:ext>
            </a:extLst>
          </p:cNvPr>
          <p:cNvSpPr>
            <a:spLocks noGrp="1"/>
          </p:cNvSpPr>
          <p:nvPr>
            <p:ph type="title"/>
          </p:nvPr>
        </p:nvSpPr>
        <p:spPr>
          <a:xfrm>
            <a:off x="777240" y="960120"/>
            <a:ext cx="6537960" cy="1325880"/>
          </a:xfrm>
        </p:spPr>
        <p:txBody>
          <a:bodyPr wrap="square" lIns="27432" tIns="27432" rIns="27432" bIns="27432">
            <a:noAutofit/>
          </a:bodyPr>
          <a:lstStyle/>
          <a:p>
            <a:pPr marL="0" indent="0" algn="l">
              <a:lnSpc>
                <a:spcPct val="110000"/>
              </a:lnSpc>
              <a:spcBef>
                <a:spcPts val="0"/>
              </a:spcBef>
              <a:spcAft>
                <a:spcPts val="0"/>
              </a:spcAft>
              <a:buNone/>
              <a:defRPr sz="4600" b="1">
                <a:solidFill>
                  <a:srgbClr val="476262"/>
                </a:solidFill>
              </a:defRPr>
            </a:pPr>
            <a:r>
              <a:rPr lang="en-US" sz="4600" b="1">
                <a:solidFill>
                  <a:srgbClr val="476262"/>
                </a:solidFill>
              </a:rPr>
              <a:t>Key take-aways</a:t>
            </a:r>
          </a:p>
        </p:txBody>
      </p:sp>
      <p:sp>
        <p:nvSpPr>
          <p:cNvPr id="6" name="Text Placeholder 5">
            <a:extLst>
              <a:ext uri="{FF2B5EF4-FFF2-40B4-BE49-F238E27FC236}">
                <a16:creationId xmlns:a16="http://schemas.microsoft.com/office/drawing/2014/main" id="{A30F6899-1541-E0B8-582E-EBA4F4F334AD}"/>
              </a:ext>
            </a:extLst>
          </p:cNvPr>
          <p:cNvSpPr>
            <a:spLocks noGrp="1"/>
          </p:cNvSpPr>
          <p:nvPr>
            <p:ph type="body" idx="1"/>
          </p:nvPr>
        </p:nvSpPr>
        <p:spPr>
          <a:xfrm>
            <a:off x="777240" y="2743200"/>
            <a:ext cx="6537960" cy="3429000"/>
          </a:xfrm>
        </p:spPr>
        <p:txBody>
          <a:bodyPr wrap="square" lIns="27432" tIns="27432" rIns="27432" bIns="27432">
            <a:noAutofit/>
          </a:bodyPr>
          <a:lstStyle/>
          <a:p>
            <a:pPr marL="0" indent="0" algn="l">
              <a:lnSpc>
                <a:spcPct val="110000"/>
              </a:lnSpc>
              <a:spcBef>
                <a:spcPts val="0"/>
              </a:spcBef>
              <a:spcAft>
                <a:spcPts val="2200"/>
              </a:spcAft>
              <a:buFont typeface="Arial" panose="020B0604020202020204" pitchFamily="34" charset="0"/>
              <a:buNone/>
              <a:defRPr sz="2400">
                <a:solidFill>
                  <a:srgbClr val="272D2B"/>
                </a:solidFill>
              </a:defRPr>
            </a:pPr>
            <a:r>
              <a:rPr lang="en-US" sz="2400">
                <a:solidFill>
                  <a:srgbClr val="272D2B"/>
                </a:solidFill>
              </a:rPr>
              <a:t>On simple, clerical tasks, generative AI performed with nearly 100% accuracy </a:t>
            </a:r>
            <a:r>
              <a:rPr lang="en-US" sz="2400" u="sng">
                <a:solidFill>
                  <a:srgbClr val="272D2B"/>
                </a:solidFill>
              </a:rPr>
              <a:t>in the task assigned. </a:t>
            </a:r>
            <a:r>
              <a:rPr lang="en-US" sz="2400">
                <a:solidFill>
                  <a:srgbClr val="272D2B"/>
                </a:solidFill>
              </a:rPr>
              <a:t>However, it did not go beyond that task like a human intern would, for example, noticing that some articles did not have page numbers. </a:t>
            </a:r>
          </a:p>
          <a:p>
            <a:pPr marL="0" indent="0" algn="l">
              <a:lnSpc>
                <a:spcPct val="110000"/>
              </a:lnSpc>
              <a:spcBef>
                <a:spcPts val="0"/>
              </a:spcBef>
              <a:spcAft>
                <a:spcPts val="2200"/>
              </a:spcAft>
              <a:buFont typeface="Arial" panose="020B0604020202020204" pitchFamily="34" charset="0"/>
              <a:buNone/>
              <a:defRPr sz="2400">
                <a:solidFill>
                  <a:srgbClr val="272D2B"/>
                </a:solidFill>
              </a:defRPr>
            </a:pPr>
            <a:r>
              <a:rPr lang="en-US" sz="2400">
                <a:solidFill>
                  <a:srgbClr val="272D2B"/>
                </a:solidFill>
              </a:rPr>
              <a:t>Save your useful prompts</a:t>
            </a:r>
          </a:p>
        </p:txBody>
      </p:sp>
      <p:pic>
        <p:nvPicPr>
          <p:cNvPr id="7" name="Supporting graphic 38" descr="AI-generated illustrative photograph, not documentary evidence of a named person or institution."/>
          <p:cNvPicPr>
            <a:picLocks noChangeAspect="1"/>
          </p:cNvPicPr>
          <p:nvPr/>
        </p:nvPicPr>
        <p:blipFill>
          <a:blip r:embed="rId4"/>
          <a:srcRect t="40" b="40"/>
          <a:stretch>
            <a:fillRect/>
          </a:stretch>
        </p:blipFill>
        <p:spPr>
          <a:xfrm>
            <a:off x="7863840" y="2082899"/>
            <a:ext cx="3611880" cy="3560881"/>
          </a:xfrm>
          <a:prstGeom prst="rect">
            <a:avLst/>
          </a:prstGeom>
        </p:spPr>
      </p:pic>
      <p:pic>
        <p:nvPicPr>
          <p:cNvPr id="2" name="Supporting graphic 38" descr="AI-generated illustrative photograph, not documentary evidence of a named person or institution."/>
          <p:cNvPicPr>
            <a:picLocks noChangeAspect="1"/>
          </p:cNvPicPr>
          <p:nvPr/>
        </p:nvPicPr>
        <p:blipFill>
          <a:blip r:embed="rId4"/>
          <a:srcRect t="40" b="40"/>
          <a:stretch>
            <a:fillRect/>
          </a:stretch>
        </p:blipFill>
        <p:spPr>
          <a:xfrm>
            <a:off x="7863840" y="2082899"/>
            <a:ext cx="3611880" cy="3560881"/>
          </a:xfrm>
          <a:prstGeom prst="rect">
            <a:avLst/>
          </a:prstGeom>
        </p:spPr>
      </p:pic>
    </p:spTree>
    <p:custDataLst>
      <p:tags r:id="rId1"/>
    </p:custDataLst>
    <p:extLst>
      <p:ext uri="{BB962C8B-B14F-4D97-AF65-F5344CB8AC3E}">
        <p14:creationId xmlns:p14="http://schemas.microsoft.com/office/powerpoint/2010/main" val="1380724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E2B25E-1375-44FA-4192-1601C4F97B98}"/>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AI Tutor</a:t>
            </a:r>
          </a:p>
        </p:txBody>
      </p:sp>
      <p:sp>
        <p:nvSpPr>
          <p:cNvPr id="5" name="Content Placeholder 4">
            <a:extLst>
              <a:ext uri="{FF2B5EF4-FFF2-40B4-BE49-F238E27FC236}">
                <a16:creationId xmlns:a16="http://schemas.microsoft.com/office/drawing/2014/main" id="{0B5F4DC2-B410-FF34-8D12-05623740B534}"/>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a:lnSpc>
                <a:spcPct val="110000"/>
              </a:lnSpc>
              <a:spcBef>
                <a:spcPts val="0"/>
              </a:spcBef>
              <a:spcAft>
                <a:spcPts val="1300"/>
              </a:spcAft>
              <a:buClr>
                <a:srgbClr val="FFFFFF"/>
              </a:buClr>
              <a:defRPr sz="1900">
                <a:solidFill>
                  <a:srgbClr val="FFFFFF"/>
                </a:solidFill>
              </a:defRPr>
            </a:pPr>
            <a:r>
              <a:rPr lang="en-US" sz="1900">
                <a:solidFill>
                  <a:srgbClr val="FFFFFF"/>
                </a:solidFill>
              </a:rPr>
              <a:t>AI-powered research assistants (Gemini Notebook, Copilot notebook). Sources can be documents, videos, or links provided by the user. </a:t>
            </a:r>
          </a:p>
          <a:p>
            <a:pPr marL="210312" indent="-182880" algn="l">
              <a:lnSpc>
                <a:spcPct val="110000"/>
              </a:lnSpc>
              <a:spcBef>
                <a:spcPts val="0"/>
              </a:spcBef>
              <a:spcAft>
                <a:spcPts val="1300"/>
              </a:spcAft>
              <a:buClr>
                <a:srgbClr val="FFFFFF"/>
              </a:buClr>
              <a:defRPr sz="1900">
                <a:solidFill>
                  <a:srgbClr val="FFFFFF"/>
                </a:solidFill>
              </a:defRPr>
            </a:pPr>
            <a:r>
              <a:rPr lang="en-US" sz="1900">
                <a:solidFill>
                  <a:srgbClr val="FFFFFF"/>
                </a:solidFill>
              </a:rPr>
              <a:t>Examples</a:t>
            </a:r>
          </a:p>
          <a:p>
            <a:pPr marL="393192" lvl="1" indent="-182880" algn="l" fontAlgn="base">
              <a:lnSpc>
                <a:spcPct val="110000"/>
              </a:lnSpc>
              <a:spcBef>
                <a:spcPts val="0"/>
              </a:spcBef>
              <a:spcAft>
                <a:spcPts val="1300"/>
              </a:spcAft>
              <a:buClr>
                <a:srgbClr val="FFFFFF"/>
              </a:buClr>
              <a:defRPr sz="1900">
                <a:solidFill>
                  <a:srgbClr val="FFFFFF"/>
                </a:solidFill>
              </a:defRPr>
            </a:pPr>
            <a:r>
              <a:rPr lang="en-US" sz="1900">
                <a:solidFill>
                  <a:srgbClr val="FFFFFF"/>
                </a:solidFill>
              </a:rPr>
              <a:t>Internal documentation for a grant that can answer questions on performance to objectives, evaluation tasks, and other evaluation-related issues.  </a:t>
            </a:r>
          </a:p>
          <a:p>
            <a:pPr marL="393192" lvl="1" indent="-182880" algn="l" fontAlgn="base">
              <a:lnSpc>
                <a:spcPct val="110000"/>
              </a:lnSpc>
              <a:spcBef>
                <a:spcPts val="0"/>
              </a:spcBef>
              <a:spcAft>
                <a:spcPts val="1300"/>
              </a:spcAft>
              <a:buClr>
                <a:srgbClr val="FFFFFF"/>
              </a:buClr>
              <a:defRPr sz="1900">
                <a:solidFill>
                  <a:srgbClr val="FFFFFF"/>
                </a:solidFill>
              </a:defRPr>
            </a:pPr>
            <a:r>
              <a:rPr lang="en-US" sz="1900">
                <a:solidFill>
                  <a:srgbClr val="FFFFFF"/>
                </a:solidFill>
              </a:rPr>
              <a:t>Used by a project coordinator to determine average maintenance cost for specific high-cost piece of scientific equipment.   </a:t>
            </a:r>
          </a:p>
          <a:p>
            <a:pPr marL="393192" lvl="1" indent="-182880" algn="l" fontAlgn="base">
              <a:lnSpc>
                <a:spcPct val="110000"/>
              </a:lnSpc>
              <a:spcBef>
                <a:spcPts val="0"/>
              </a:spcBef>
              <a:spcAft>
                <a:spcPts val="1300"/>
              </a:spcAft>
              <a:buClr>
                <a:srgbClr val="FFFFFF"/>
              </a:buClr>
              <a:defRPr sz="1900">
                <a:solidFill>
                  <a:srgbClr val="FFFFFF"/>
                </a:solidFill>
              </a:defRPr>
            </a:pPr>
            <a:r>
              <a:rPr lang="en-US" sz="1900">
                <a:solidFill>
                  <a:srgbClr val="FFFFFF"/>
                </a:solidFill>
              </a:rPr>
              <a:t>Creation of instructional videos for staff training on research administration. </a:t>
            </a:r>
          </a:p>
          <a:p>
            <a:pPr marL="210312" indent="-182880" algn="l">
              <a:lnSpc>
                <a:spcPct val="110000"/>
              </a:lnSpc>
              <a:spcBef>
                <a:spcPts val="0"/>
              </a:spcBef>
              <a:spcAft>
                <a:spcPts val="1300"/>
              </a:spcAft>
              <a:buClr>
                <a:srgbClr val="FFFFFF"/>
              </a:buClr>
              <a:defRPr sz="1900">
                <a:solidFill>
                  <a:srgbClr val="FFFFFF"/>
                </a:solidFill>
              </a:defRPr>
            </a:pPr>
            <a:r>
              <a:rPr lang="en-US" sz="1900">
                <a:solidFill>
                  <a:srgbClr val="FFFFFF"/>
                </a:solidFill>
              </a:rPr>
              <a:t>Caveats: </a:t>
            </a:r>
          </a:p>
          <a:p>
            <a:pPr marL="393192" lvl="1" indent="-182880" algn="l">
              <a:lnSpc>
                <a:spcPct val="110000"/>
              </a:lnSpc>
              <a:spcBef>
                <a:spcPts val="0"/>
              </a:spcBef>
              <a:spcAft>
                <a:spcPts val="1300"/>
              </a:spcAft>
              <a:buClr>
                <a:srgbClr val="FFFFFF"/>
              </a:buClr>
              <a:defRPr sz="1900">
                <a:solidFill>
                  <a:srgbClr val="FFFFFF"/>
                </a:solidFill>
              </a:defRPr>
            </a:pPr>
            <a:r>
              <a:rPr lang="en-US" sz="1900">
                <a:solidFill>
                  <a:srgbClr val="FFFFFF"/>
                </a:solidFill>
              </a:rPr>
              <a:t>Organizational accounts limit sharing notebooks with external users.</a:t>
            </a:r>
          </a:p>
          <a:p>
            <a:pPr marL="393192" lvl="1" indent="-182880" algn="l">
              <a:lnSpc>
                <a:spcPct val="110000"/>
              </a:lnSpc>
              <a:spcBef>
                <a:spcPts val="0"/>
              </a:spcBef>
              <a:spcAft>
                <a:spcPts val="1300"/>
              </a:spcAft>
              <a:buClr>
                <a:srgbClr val="FFFFFF"/>
              </a:buClr>
              <a:defRPr sz="1900">
                <a:solidFill>
                  <a:srgbClr val="FFFFFF"/>
                </a:solidFill>
              </a:defRPr>
            </a:pPr>
            <a:r>
              <a:rPr lang="en-US" sz="1900">
                <a:solidFill>
                  <a:srgbClr val="FFFFFF"/>
                </a:solidFill>
              </a:rPr>
              <a:t>Notebooks are only as effective as the sources provided — </a:t>
            </a:r>
            <a:r>
              <a:rPr lang="en-US" sz="1900" i="1">
                <a:solidFill>
                  <a:srgbClr val="FFFFFF"/>
                </a:solidFill>
              </a:rPr>
              <a:t>garbage in, garbage out.</a:t>
            </a:r>
            <a:r>
              <a:rPr lang="en-US" sz="1900">
                <a:solidFill>
                  <a:srgbClr val="FFFFFF"/>
                </a:solidFill>
              </a:rPr>
              <a:t> </a:t>
            </a:r>
          </a:p>
          <a:p>
            <a:pPr marL="0" indent="0" algn="l">
              <a:lnSpc>
                <a:spcPts val="100"/>
              </a:lnSpc>
              <a:spcBef>
                <a:spcPts val="0"/>
              </a:spcBef>
              <a:spcAft>
                <a:spcPts val="0"/>
              </a:spcAft>
              <a:buClr>
                <a:srgbClr val="FFFFFF"/>
              </a:buClr>
              <a:buNone/>
              <a:defRPr sz="100">
                <a:solidFill>
                  <a:srgbClr val="FFFFFF"/>
                </a:solidFill>
              </a:defRPr>
            </a:pPr>
            <a:endParaRPr lang="en-US"/>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969377103"/>
      </p:ext>
    </p:extLst>
  </p:cSld>
  <p:clrMapOvr>
    <a:overrideClrMapping bg1="lt1" tx1="dk1" bg2="lt2" tx2="dk2" accent1="accent1" accent2="accent2" accent3="accent3" accent4="accent4" accent5="accent5" accent6="accent6" hlink="lt1" folHlink="lt1"/>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811A3-B55A-0486-BA55-22A6DAB2EFFE}"/>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Human-in-the-loop required  </a:t>
            </a:r>
          </a:p>
        </p:txBody>
      </p:sp>
      <p:sp>
        <p:nvSpPr>
          <p:cNvPr id="3" name="Content Placeholder 2">
            <a:extLst>
              <a:ext uri="{FF2B5EF4-FFF2-40B4-BE49-F238E27FC236}">
                <a16:creationId xmlns:a16="http://schemas.microsoft.com/office/drawing/2014/main" id="{F7999EE2-1C1F-40ED-4B5E-D612B0C46357}"/>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300">
                <a:solidFill>
                  <a:srgbClr val="FFFFFF"/>
                </a:solidFill>
              </a:defRPr>
            </a:pPr>
            <a:r>
              <a:rPr lang="en-US" sz="2300">
                <a:solidFill>
                  <a:srgbClr val="FFFFFF"/>
                </a:solidFill>
              </a:rPr>
              <a:t>Tasks for which AI produces an unacceptable level of error without substantial review, but, with such review, can save time and improve results.</a:t>
            </a:r>
          </a:p>
          <a:p>
            <a:pPr marL="210312" indent="-182880" algn="l" fontAlgn="base">
              <a:lnSpc>
                <a:spcPct val="110000"/>
              </a:lnSpc>
              <a:spcBef>
                <a:spcPts val="0"/>
              </a:spcBef>
              <a:spcAft>
                <a:spcPts val="2200"/>
              </a:spcAft>
              <a:buClr>
                <a:srgbClr val="FFFFFF"/>
              </a:buClr>
              <a:defRPr sz="2300">
                <a:solidFill>
                  <a:srgbClr val="FFFFFF"/>
                </a:solidFill>
              </a:defRPr>
            </a:pPr>
            <a:r>
              <a:rPr lang="en-US" sz="2300">
                <a:solidFill>
                  <a:srgbClr val="FFFFFF"/>
                </a:solidFill>
              </a:rPr>
              <a:t>Example: Brainstorming” using retrieval augmented generation - A proposal final draft is uploaded to Gemini PRO, including a link to the request for proposal and a prompt to suggest 12 additional topics</a:t>
            </a:r>
          </a:p>
        </p:txBody>
      </p:sp>
      <p:pic>
        <p:nvPicPr>
          <p:cNvPr id="4" name="Supporting graphic 40" descr="AI-generated illustrative photograph, not documentary evidence of a named person or institution."/>
          <p:cNvPicPr>
            <a:picLocks noChangeAspect="1"/>
          </p:cNvPicPr>
          <p:nvPr/>
        </p:nvPicPr>
        <p:blipFill>
          <a:blip r:embed="rId3"/>
          <a:srcRect/>
          <a:stretch>
            <a:fillRect/>
          </a:stretch>
        </p:blipFill>
        <p:spPr>
          <a:xfrm>
            <a:off x="7842023" y="2081302"/>
            <a:ext cx="3655514" cy="3655514"/>
          </a:xfrm>
          <a:prstGeom prst="rect">
            <a:avLst/>
          </a:prstGeom>
        </p:spPr>
      </p:pic>
      <p:pic>
        <p:nvPicPr>
          <p:cNvPr id="5" name="Supporting graphic 40" descr="AI-generated illustrative photograph, not documentary evidence of a named person or institution."/>
          <p:cNvPicPr>
            <a:picLocks noChangeAspect="1"/>
          </p:cNvPicPr>
          <p:nvPr/>
        </p:nvPicPr>
        <p:blipFill>
          <a:blip r:embed="rId3"/>
          <a:srcRect/>
          <a:stretch>
            <a:fillRect/>
          </a:stretch>
        </p:blipFill>
        <p:spPr>
          <a:xfrm>
            <a:off x="7842023" y="2081302"/>
            <a:ext cx="3655514" cy="3655514"/>
          </a:xfrm>
          <a:prstGeom prst="rect">
            <a:avLst/>
          </a:prstGeom>
        </p:spPr>
      </p:pic>
    </p:spTree>
    <p:extLst>
      <p:ext uri="{BB962C8B-B14F-4D97-AF65-F5344CB8AC3E}">
        <p14:creationId xmlns:p14="http://schemas.microsoft.com/office/powerpoint/2010/main" val="2178781363"/>
      </p:ext>
    </p:extLst>
  </p:cSld>
  <p:clrMapOvr>
    <a:overrideClrMapping bg1="lt1" tx1="dk1" bg2="lt2" tx2="dk2" accent1="accent1" accent2="accent2" accent3="accent3" accent4="accent4" accent5="accent5" accent6="accent6" hlink="lt1" folHlink="lt1"/>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1ECC80-EB4A-50AD-7E57-8938BF573842}"/>
              </a:ext>
            </a:extLst>
          </p:cNvPr>
          <p:cNvSpPr>
            <a:spLocks noGrp="1"/>
          </p:cNvSpPr>
          <p:nvPr>
            <p:ph type="title"/>
          </p:nvPr>
        </p:nvSpPr>
        <p:spPr>
          <a:xfrm>
            <a:off x="777240" y="1051560"/>
            <a:ext cx="6583680" cy="2971800"/>
          </a:xfrm>
        </p:spPr>
        <p:txBody>
          <a:bodyPr wrap="square" lIns="27432" tIns="27432" rIns="27432" bIns="27432">
            <a:noAutofit/>
          </a:bodyPr>
          <a:lstStyle/>
          <a:p>
            <a:pPr marL="0" indent="0" algn="l">
              <a:lnSpc>
                <a:spcPct val="110000"/>
              </a:lnSpc>
              <a:spcBef>
                <a:spcPts val="0"/>
              </a:spcBef>
              <a:spcAft>
                <a:spcPts val="0"/>
              </a:spcAft>
              <a:buClr>
                <a:srgbClr val="FFFFFF"/>
              </a:buClr>
              <a:buNone/>
              <a:defRPr sz="4000" b="1">
                <a:solidFill>
                  <a:srgbClr val="FFFFFF"/>
                </a:solidFill>
              </a:defRPr>
            </a:pPr>
            <a:r>
              <a:rPr lang="en-US" sz="4000" b="1">
                <a:solidFill>
                  <a:srgbClr val="FFFFFF"/>
                </a:solidFill>
              </a:rPr>
              <a:t>Application of Generative AI to Research Administration Across Institution Types </a:t>
            </a:r>
          </a:p>
        </p:txBody>
      </p:sp>
      <p:sp>
        <p:nvSpPr>
          <p:cNvPr id="5" name="Text Placeholder 4">
            <a:extLst>
              <a:ext uri="{FF2B5EF4-FFF2-40B4-BE49-F238E27FC236}">
                <a16:creationId xmlns:a16="http://schemas.microsoft.com/office/drawing/2014/main" id="{F7389C26-EFF5-C252-FB9D-68128191088F}"/>
              </a:ext>
            </a:extLst>
          </p:cNvPr>
          <p:cNvSpPr>
            <a:spLocks noGrp="1"/>
          </p:cNvSpPr>
          <p:nvPr>
            <p:ph type="body" idx="1"/>
          </p:nvPr>
        </p:nvSpPr>
        <p:spPr>
          <a:xfrm>
            <a:off x="777240" y="4343400"/>
            <a:ext cx="6629400" cy="1965960"/>
          </a:xfrm>
        </p:spPr>
        <p:txBody>
          <a:bodyPr wrap="square" lIns="27432" tIns="27432" rIns="27432" bIns="27432">
            <a:noAutofit/>
          </a:bodyPr>
          <a:lstStyle/>
          <a:p>
            <a:pPr marL="0" indent="0" algn="l">
              <a:lnSpc>
                <a:spcPct val="110000"/>
              </a:lnSpc>
              <a:spcBef>
                <a:spcPts val="0"/>
              </a:spcBef>
              <a:spcAft>
                <a:spcPts val="1400"/>
              </a:spcAft>
              <a:buClr>
                <a:srgbClr val="FFFFFF"/>
              </a:buClr>
              <a:buNone/>
              <a:defRPr sz="2200">
                <a:solidFill>
                  <a:srgbClr val="FFFFFF"/>
                </a:solidFill>
              </a:defRPr>
            </a:pPr>
            <a:r>
              <a:rPr lang="en-US" sz="2200">
                <a:solidFill>
                  <a:srgbClr val="FFFFFF"/>
                </a:solidFill>
              </a:rPr>
              <a:t>At smaller institutions, like many tribal colleges and universities , sponsored research may be one person, or 25% of two people’s jobs, and they are doing everything they can to assist the principal investigator</a:t>
            </a:r>
          </a:p>
        </p:txBody>
      </p:sp>
      <p:pic>
        <p:nvPicPr>
          <p:cNvPr id="6" name="Supporting graphic 41" descr="AI-generated illustrative photograph, not documentary evidence of a named person or institution."/>
          <p:cNvPicPr>
            <a:picLocks noChangeAspect="1"/>
          </p:cNvPicPr>
          <p:nvPr/>
        </p:nvPicPr>
        <p:blipFill>
          <a:blip r:embed="rId3"/>
          <a:srcRect/>
          <a:stretch>
            <a:fillRect/>
          </a:stretch>
        </p:blipFill>
        <p:spPr>
          <a:xfrm>
            <a:off x="8041997" y="2034390"/>
            <a:ext cx="3292139" cy="3292139"/>
          </a:xfrm>
          <a:prstGeom prst="rect">
            <a:avLst/>
          </a:prstGeom>
        </p:spPr>
      </p:pic>
      <p:pic>
        <p:nvPicPr>
          <p:cNvPr id="2" name="Supporting graphic 41" descr="AI-generated illustrative photograph, not documentary evidence of a named person or institution."/>
          <p:cNvPicPr>
            <a:picLocks noChangeAspect="1"/>
          </p:cNvPicPr>
          <p:nvPr/>
        </p:nvPicPr>
        <p:blipFill>
          <a:blip r:embed="rId3"/>
          <a:srcRect/>
          <a:stretch>
            <a:fillRect/>
          </a:stretch>
        </p:blipFill>
        <p:spPr>
          <a:xfrm>
            <a:off x="8041997" y="2034390"/>
            <a:ext cx="3292139" cy="3292139"/>
          </a:xfrm>
          <a:prstGeom prst="rect">
            <a:avLst/>
          </a:prstGeom>
        </p:spPr>
      </p:pic>
    </p:spTree>
    <p:extLst>
      <p:ext uri="{BB962C8B-B14F-4D97-AF65-F5344CB8AC3E}">
        <p14:creationId xmlns:p14="http://schemas.microsoft.com/office/powerpoint/2010/main" val="992502793"/>
      </p:ext>
    </p:extLst>
  </p:cSld>
  <p:clrMapOvr>
    <a:overrideClrMapping bg1="lt1" tx1="dk1" bg2="lt2" tx2="dk2" accent1="accent1" accent2="accent2" accent3="accent3" accent4="accent4" accent5="accent5" accent6="accent6" hlink="lt1" folHlink="lt1"/>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07A97F-BED4-24B2-EBAD-3D890886C42E}"/>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Writing the proposal</a:t>
            </a:r>
          </a:p>
        </p:txBody>
      </p:sp>
      <p:sp>
        <p:nvSpPr>
          <p:cNvPr id="5" name="Content Placeholder 4">
            <a:extLst>
              <a:ext uri="{FF2B5EF4-FFF2-40B4-BE49-F238E27FC236}">
                <a16:creationId xmlns:a16="http://schemas.microsoft.com/office/drawing/2014/main" id="{35E4F1D1-C831-3BD3-6500-F75393C237BE}"/>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fontAlgn="base">
              <a:lnSpc>
                <a:spcPct val="110000"/>
              </a:lnSpc>
              <a:spcBef>
                <a:spcPts val="0"/>
              </a:spcBef>
              <a:spcAft>
                <a:spcPts val="1300"/>
              </a:spcAft>
              <a:buClr>
                <a:srgbClr val="FFFFFF"/>
              </a:buClr>
              <a:defRPr sz="2100">
                <a:solidFill>
                  <a:srgbClr val="FFFFFF"/>
                </a:solidFill>
              </a:defRPr>
            </a:pPr>
            <a:r>
              <a:rPr lang="en-US" sz="2100">
                <a:solidFill>
                  <a:srgbClr val="FFFFFF"/>
                </a:solidFill>
              </a:rPr>
              <a:t>Creating graphics based on documents provided</a:t>
            </a:r>
          </a:p>
          <a:p>
            <a:pPr marL="210312" indent="-182880" algn="l" fontAlgn="base">
              <a:lnSpc>
                <a:spcPct val="110000"/>
              </a:lnSpc>
              <a:spcBef>
                <a:spcPts val="0"/>
              </a:spcBef>
              <a:spcAft>
                <a:spcPts val="1300"/>
              </a:spcAft>
              <a:buClr>
                <a:srgbClr val="FFFFFF"/>
              </a:buClr>
              <a:defRPr sz="2100">
                <a:solidFill>
                  <a:srgbClr val="FFFFFF"/>
                </a:solidFill>
              </a:defRPr>
            </a:pPr>
            <a:r>
              <a:rPr lang="en-US" sz="2100">
                <a:solidFill>
                  <a:srgbClr val="FFFFFF"/>
                </a:solidFill>
              </a:rPr>
              <a:t> </a:t>
            </a:r>
            <a:r>
              <a:rPr lang="en-US" sz="2100" u="sng">
                <a:solidFill>
                  <a:srgbClr val="FFFFFF"/>
                </a:solidFill>
              </a:rPr>
              <a:t>Initial</a:t>
            </a:r>
            <a:r>
              <a:rPr lang="en-US" sz="2100">
                <a:solidFill>
                  <a:srgbClr val="FFFFFF"/>
                </a:solidFill>
              </a:rPr>
              <a:t> database search for literature  </a:t>
            </a:r>
          </a:p>
          <a:p>
            <a:pPr marL="393192" lvl="1" indent="-182880" algn="l" fontAlgn="base">
              <a:lnSpc>
                <a:spcPct val="110000"/>
              </a:lnSpc>
              <a:spcBef>
                <a:spcPts val="0"/>
              </a:spcBef>
              <a:spcAft>
                <a:spcPts val="1300"/>
              </a:spcAft>
              <a:buClr>
                <a:srgbClr val="FFFFFF"/>
              </a:buClr>
              <a:defRPr sz="2100">
                <a:solidFill>
                  <a:srgbClr val="FFFFFF"/>
                </a:solidFill>
              </a:defRPr>
            </a:pPr>
            <a:r>
              <a:rPr lang="en-US" sz="2100">
                <a:solidFill>
                  <a:srgbClr val="FFFFFF"/>
                </a:solidFill>
              </a:rPr>
              <a:t>Context:  A faculty member is planning research that will use software to analyze qualitative data. The faculty member is doing sociological research. </a:t>
            </a:r>
          </a:p>
          <a:p>
            <a:pPr marL="393192" lvl="1" indent="-182880" algn="l" fontAlgn="base">
              <a:lnSpc>
                <a:spcPct val="110000"/>
              </a:lnSpc>
              <a:spcBef>
                <a:spcPts val="0"/>
              </a:spcBef>
              <a:spcAft>
                <a:spcPts val="1300"/>
              </a:spcAft>
              <a:buClr>
                <a:srgbClr val="FFFFFF"/>
              </a:buClr>
              <a:defRPr sz="2100">
                <a:solidFill>
                  <a:srgbClr val="FFFFFF"/>
                </a:solidFill>
              </a:defRPr>
            </a:pPr>
            <a:r>
              <a:rPr lang="en-US" sz="2100">
                <a:solidFill>
                  <a:srgbClr val="FFFFFF"/>
                </a:solidFill>
              </a:rPr>
              <a:t>Prompt: Find 25 references from the last ten years on the topic of qualitative analysis software and, based on these references, make your top two recommendations and give reasons for the recommendations. INCLUDE LINKS. Include any articles that compare two or more programs. Do not include any programs that are specific to an area that does not relate to sociology. For example, do not include software specifically designed to analyze health records. </a:t>
            </a:r>
          </a:p>
          <a:p>
            <a:pPr marL="0" indent="0" algn="l" fontAlgn="base">
              <a:lnSpc>
                <a:spcPts val="100"/>
              </a:lnSpc>
              <a:spcBef>
                <a:spcPts val="0"/>
              </a:spcBef>
              <a:spcAft>
                <a:spcPts val="0"/>
              </a:spcAft>
              <a:buClr>
                <a:srgbClr val="FFFFFF"/>
              </a:buClr>
              <a:buNone/>
              <a:defRPr sz="100">
                <a:solidFill>
                  <a:srgbClr val="FFFFFF"/>
                </a:solidFill>
              </a:defRPr>
            </a:pPr>
            <a:endParaRPr lang="en-US"/>
          </a:p>
          <a:p>
            <a:pPr marL="0" indent="0" algn="l" fontAlgn="base">
              <a:lnSpc>
                <a:spcPts val="100"/>
              </a:lnSpc>
              <a:spcBef>
                <a:spcPts val="0"/>
              </a:spcBef>
              <a:spcAft>
                <a:spcPts val="0"/>
              </a:spcAft>
              <a:buClr>
                <a:srgbClr val="FFFFFF"/>
              </a:buClr>
              <a:buNone/>
              <a:defRPr sz="100">
                <a:solidFill>
                  <a:srgbClr val="FFFFFF"/>
                </a:solidFill>
              </a:defRPr>
            </a:pPr>
            <a:endParaRPr lang="en-US"/>
          </a:p>
          <a:p>
            <a:pPr marL="0" indent="0" algn="l">
              <a:lnSpc>
                <a:spcPts val="100"/>
              </a:lnSpc>
              <a:spcBef>
                <a:spcPts val="0"/>
              </a:spcBef>
              <a:spcAft>
                <a:spcPts val="0"/>
              </a:spcAft>
              <a:buClr>
                <a:srgbClr val="FFFFFF"/>
              </a:buClr>
              <a:buNone/>
              <a:defRPr sz="100">
                <a:solidFill>
                  <a:srgbClr val="FFFFFF"/>
                </a:solidFill>
              </a:defRPr>
            </a:pPr>
            <a:endParaRPr lang="en-US"/>
          </a:p>
        </p:txBody>
      </p:sp>
    </p:spTree>
    <p:extLst>
      <p:ext uri="{BB962C8B-B14F-4D97-AF65-F5344CB8AC3E}">
        <p14:creationId xmlns:p14="http://schemas.microsoft.com/office/powerpoint/2010/main" val="1614793112"/>
      </p:ext>
    </p:extLst>
  </p:cSld>
  <p:clrMapOvr>
    <a:overrideClrMapping bg1="lt1" tx1="dk1" bg2="lt2" tx2="dk2" accent1="accent1" accent2="accent2" accent3="accent3" accent4="accent4" accent5="accent5" accent6="accent6" hlink="lt1" folHlink="lt1"/>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9BFAF-7771-5E5B-9C1C-FD599FF433B1}"/>
              </a:ext>
            </a:extLst>
          </p:cNvPr>
          <p:cNvSpPr>
            <a:spLocks noGrp="1"/>
          </p:cNvSpPr>
          <p:nvPr>
            <p:ph type="title"/>
          </p:nvPr>
        </p:nvSpPr>
        <p:spPr>
          <a:xfrm>
            <a:off x="594360" y="457200"/>
            <a:ext cx="3383280" cy="1691640"/>
          </a:xfrm>
        </p:spPr>
        <p:txBody>
          <a:bodyPr vert="horz" wrap="square" lIns="27432" tIns="27432" rIns="27432" bIns="27432" rtlCol="0" anchor="t">
            <a:noAutofit/>
          </a:bodyPr>
          <a:lstStyle/>
          <a:p>
            <a:pPr marL="0" indent="0" algn="l">
              <a:lnSpc>
                <a:spcPct val="110000"/>
              </a:lnSpc>
              <a:spcBef>
                <a:spcPts val="0"/>
              </a:spcBef>
              <a:spcAft>
                <a:spcPts val="0"/>
              </a:spcAft>
              <a:buClr>
                <a:srgbClr val="FFFFFF"/>
              </a:buClr>
              <a:buNone/>
              <a:defRPr sz="3400" b="1">
                <a:solidFill>
                  <a:srgbClr val="FFFFFF"/>
                </a:solidFill>
              </a:defRPr>
            </a:pPr>
            <a:r>
              <a:rPr lang="en-US" sz="3400" b="1" kern="1200">
                <a:solidFill>
                  <a:srgbClr val="FFFFFF"/>
                </a:solidFill>
                <a:latin typeface="+mj-lt"/>
                <a:ea typeface="+mj-ea"/>
                <a:cs typeface="+mj-cs"/>
              </a:rPr>
              <a:t>Step 2</a:t>
            </a:r>
          </a:p>
        </p:txBody>
      </p:sp>
      <p:sp>
        <p:nvSpPr>
          <p:cNvPr id="3" name="Content Placeholder 2">
            <a:extLst>
              <a:ext uri="{FF2B5EF4-FFF2-40B4-BE49-F238E27FC236}">
                <a16:creationId xmlns:a16="http://schemas.microsoft.com/office/drawing/2014/main" id="{CA748A44-645F-837D-C496-51A7E9440C80}"/>
              </a:ext>
            </a:extLst>
          </p:cNvPr>
          <p:cNvSpPr>
            <a:spLocks noGrp="1"/>
          </p:cNvSpPr>
          <p:nvPr>
            <p:ph sz="half" idx="1"/>
          </p:nvPr>
        </p:nvSpPr>
        <p:spPr>
          <a:xfrm>
            <a:off x="4526280" y="502920"/>
            <a:ext cx="7040880" cy="1737360"/>
          </a:xfrm>
        </p:spPr>
        <p:txBody>
          <a:bodyPr vert="horz" wrap="square" lIns="27432" tIns="27432" rIns="27432" bIns="27432" rtlCol="0" anchor="t">
            <a:noAutofit/>
          </a:bodyPr>
          <a:lstStyle/>
          <a:p>
            <a:pPr marL="0" indent="0" algn="l">
              <a:lnSpc>
                <a:spcPct val="110000"/>
              </a:lnSpc>
              <a:spcBef>
                <a:spcPts val="0"/>
              </a:spcBef>
              <a:spcAft>
                <a:spcPts val="800"/>
              </a:spcAft>
              <a:buClr>
                <a:srgbClr val="FFFFFF"/>
              </a:buClr>
              <a:buNone/>
              <a:defRPr sz="2000">
                <a:solidFill>
                  <a:srgbClr val="FFFFFF"/>
                </a:solidFill>
              </a:defRPr>
            </a:pPr>
            <a:r>
              <a:rPr lang="en-US" sz="2000">
                <a:solidFill>
                  <a:srgbClr val="FFFFFF"/>
                </a:solidFill>
              </a:rPr>
              <a:t>Ignore the references that are clearly irrelevant</a:t>
            </a:r>
          </a:p>
          <a:p>
            <a:pPr marL="0" indent="0" algn="l">
              <a:lnSpc>
                <a:spcPct val="110000"/>
              </a:lnSpc>
              <a:spcBef>
                <a:spcPts val="0"/>
              </a:spcBef>
              <a:spcAft>
                <a:spcPts val="800"/>
              </a:spcAft>
              <a:buClr>
                <a:srgbClr val="FFFFFF"/>
              </a:buClr>
              <a:buNone/>
              <a:defRPr sz="2000">
                <a:solidFill>
                  <a:srgbClr val="FFFFFF"/>
                </a:solidFill>
              </a:defRPr>
            </a:pPr>
            <a:r>
              <a:rPr lang="en-US" sz="2000">
                <a:solidFill>
                  <a:srgbClr val="FFFFFF"/>
                </a:solidFill>
              </a:rPr>
              <a:t>Click on the links, download and read (yes, the whole article, not just the abstract) the ones that are linked as supporting a specific recommendation.  </a:t>
            </a:r>
          </a:p>
        </p:txBody>
      </p:sp>
      <p:pic>
        <p:nvPicPr>
          <p:cNvPr id="6" name="Content Placeholder 5" descr="Category:Dot matrix printers - Wikimedia Commons">
            <a:extLst>
              <a:ext uri="{FF2B5EF4-FFF2-40B4-BE49-F238E27FC236}">
                <a16:creationId xmlns:a16="http://schemas.microsoft.com/office/drawing/2014/main" id="{4AD2EDAB-557A-3ED9-5545-FCE9F20F9ED2}"/>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2857780" y="2290936"/>
            <a:ext cx="6464248" cy="3959352"/>
          </a:xfrm>
          <a:prstGeom prst="rect">
            <a:avLst/>
          </a:prstGeom>
        </p:spPr>
      </p:pic>
      <p:sp>
        <p:nvSpPr>
          <p:cNvPr id="7" name="TextBox 6">
            <a:extLst>
              <a:ext uri="{FF2B5EF4-FFF2-40B4-BE49-F238E27FC236}">
                <a16:creationId xmlns:a16="http://schemas.microsoft.com/office/drawing/2014/main" id="{4627DBFE-CC39-C2EF-931D-640EEA4097C7}"/>
              </a:ext>
            </a:extLst>
          </p:cNvPr>
          <p:cNvSpPr txBox="1"/>
          <p:nvPr/>
        </p:nvSpPr>
        <p:spPr>
          <a:xfrm>
            <a:off x="6662326" y="6050233"/>
            <a:ext cx="2659702" cy="200055"/>
          </a:xfrm>
          <a:prstGeom prst="rect">
            <a:avLst/>
          </a:prstGeom>
          <a:solidFill>
            <a:srgbClr val="000000"/>
          </a:solidFill>
        </p:spPr>
        <p:txBody>
          <a:bodyPr wrap="none" rtlCol="0">
            <a:spAutoFit/>
          </a:bodyPr>
          <a:lstStyle/>
          <a:p>
            <a:pPr algn="r">
              <a:spcAft>
                <a:spcPts val="600"/>
              </a:spcAft>
              <a:buClr>
                <a:srgbClr val="FFFFFF"/>
              </a:buClr>
              <a:defRPr>
                <a:solidFill>
                  <a:srgbClr val="FFFFFF"/>
                </a:solidFill>
              </a:defRPr>
            </a:pPr>
            <a:r>
              <a:rPr lang="en-US" sz="700">
                <a:solidFill>
                  <a:srgbClr val="FFFFFF"/>
                </a:solidFill>
                <a:hlinkClick r:id="rId4" tooltip="https://commons.wikimedia.org/wiki/Category:Dot_matrix_print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035865652"/>
      </p:ext>
    </p:extLst>
  </p:cSld>
  <p:clrMapOvr>
    <a:overrideClrMapping bg1="lt1" tx1="dk1" bg2="lt2" tx2="dk2" accent1="accent1" accent2="accent2" accent3="accent3" accent4="accent4" accent5="accent5" accent6="accent6" hlink="lt1" folHlink="lt1"/>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C11E1-3E2E-5E5E-8115-6B00116D0C3E}"/>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AI can be an efficient START</a:t>
            </a:r>
          </a:p>
        </p:txBody>
      </p:sp>
      <p:sp>
        <p:nvSpPr>
          <p:cNvPr id="3" name="Content Placeholder 2">
            <a:extLst>
              <a:ext uri="{FF2B5EF4-FFF2-40B4-BE49-F238E27FC236}">
                <a16:creationId xmlns:a16="http://schemas.microsoft.com/office/drawing/2014/main" id="{E11EBACA-EE40-6CDD-37D6-75BE632BB015}"/>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700">
                <a:solidFill>
                  <a:srgbClr val="FFFFFF"/>
                </a:solidFill>
              </a:defRPr>
            </a:pPr>
            <a:r>
              <a:rPr lang="en-US" sz="2700">
                <a:solidFill>
                  <a:srgbClr val="FFFFFF"/>
                </a:solidFill>
              </a:rPr>
              <a:t> AI has advantages over a human researcher in speed and breadth in retrieval of references</a:t>
            </a:r>
          </a:p>
          <a:p>
            <a:pPr marL="210312" indent="-182880" algn="l">
              <a:lnSpc>
                <a:spcPct val="110000"/>
              </a:lnSpc>
              <a:spcBef>
                <a:spcPts val="0"/>
              </a:spcBef>
              <a:spcAft>
                <a:spcPts val="2200"/>
              </a:spcAft>
              <a:buClr>
                <a:srgbClr val="FFFFFF"/>
              </a:buClr>
              <a:defRPr sz="2700">
                <a:solidFill>
                  <a:srgbClr val="FFFFFF"/>
                </a:solidFill>
              </a:defRPr>
            </a:pPr>
            <a:r>
              <a:rPr lang="en-US" sz="2700">
                <a:solidFill>
                  <a:srgbClr val="FFFFFF"/>
                </a:solidFill>
              </a:rPr>
              <a:t>For contextual analysis, consistency and transparency of methods, the human researcher was superior. The review produced by AI could be </a:t>
            </a:r>
            <a:r>
              <a:rPr lang="en-US" sz="2700" u="sng">
                <a:solidFill>
                  <a:srgbClr val="FFFFFF"/>
                </a:solidFill>
              </a:rPr>
              <a:t>too</a:t>
            </a:r>
            <a:r>
              <a:rPr lang="en-US" sz="2700">
                <a:solidFill>
                  <a:srgbClr val="FFFFFF"/>
                </a:solidFill>
              </a:rPr>
              <a:t> broad, with articles of minimal relevance included. </a:t>
            </a:r>
          </a:p>
        </p:txBody>
      </p:sp>
      <p:pic>
        <p:nvPicPr>
          <p:cNvPr id="4" name="Supporting graphic 44" descr="AI-generated illustrative photograph, not documentary evidence of a named person or institution."/>
          <p:cNvPicPr>
            <a:picLocks noChangeAspect="1"/>
          </p:cNvPicPr>
          <p:nvPr/>
        </p:nvPicPr>
        <p:blipFill>
          <a:blip r:embed="rId3"/>
          <a:srcRect/>
          <a:stretch>
            <a:fillRect/>
          </a:stretch>
        </p:blipFill>
        <p:spPr>
          <a:xfrm>
            <a:off x="7934919" y="2174199"/>
            <a:ext cx="3469721" cy="3469721"/>
          </a:xfrm>
          <a:prstGeom prst="rect">
            <a:avLst/>
          </a:prstGeom>
        </p:spPr>
      </p:pic>
      <p:pic>
        <p:nvPicPr>
          <p:cNvPr id="5" name="Supporting graphic 44" descr="AI-generated illustrative photograph, not documentary evidence of a named person or institution."/>
          <p:cNvPicPr>
            <a:picLocks noChangeAspect="1"/>
          </p:cNvPicPr>
          <p:nvPr/>
        </p:nvPicPr>
        <p:blipFill>
          <a:blip r:embed="rId3"/>
          <a:srcRect/>
          <a:stretch>
            <a:fillRect/>
          </a:stretch>
        </p:blipFill>
        <p:spPr>
          <a:xfrm>
            <a:off x="7934919" y="2174199"/>
            <a:ext cx="3469721" cy="3469721"/>
          </a:xfrm>
          <a:prstGeom prst="rect">
            <a:avLst/>
          </a:prstGeom>
        </p:spPr>
      </p:pic>
    </p:spTree>
    <p:extLst>
      <p:ext uri="{BB962C8B-B14F-4D97-AF65-F5344CB8AC3E}">
        <p14:creationId xmlns:p14="http://schemas.microsoft.com/office/powerpoint/2010/main" val="1593670995"/>
      </p:ext>
    </p:extLst>
  </p:cSld>
  <p:clrMapOvr>
    <a:overrideClrMapping bg1="lt1" tx1="dk1" bg2="lt2" tx2="dk2" accent1="accent1" accent2="accent2" accent3="accent3" accent4="accent4" accent5="accent5" accent6="accent6" hlink="lt1" folHlink="lt1"/>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88E1-A808-616F-7CD2-266C60409ABC}"/>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I love open source models</a:t>
            </a:r>
          </a:p>
        </p:txBody>
      </p:sp>
      <p:sp>
        <p:nvSpPr>
          <p:cNvPr id="3" name="Content Placeholder 2">
            <a:extLst>
              <a:ext uri="{FF2B5EF4-FFF2-40B4-BE49-F238E27FC236}">
                <a16:creationId xmlns:a16="http://schemas.microsoft.com/office/drawing/2014/main" id="{81D40BDD-CE6F-FD32-8B73-B65765946A81}"/>
              </a:ext>
            </a:extLst>
          </p:cNvPr>
          <p:cNvSpPr>
            <a:spLocks noGrp="1"/>
          </p:cNvSpPr>
          <p:nvPr>
            <p:ph idx="1"/>
          </p:nvPr>
        </p:nvSpPr>
        <p:spPr>
          <a:xfrm>
            <a:off x="621792" y="1874519"/>
            <a:ext cx="6583680" cy="4553712"/>
          </a:xfrm>
        </p:spPr>
        <p:txBody>
          <a:bodyPr wrap="square" lIns="27432" tIns="27432" rIns="27432" bIns="27432">
            <a:noAutofit/>
          </a:bodyPr>
          <a:lstStyle/>
          <a:p>
            <a:pPr marL="210312" lvl="0" indent="-182880" algn="l" fontAlgn="base">
              <a:lnSpc>
                <a:spcPct val="110000"/>
              </a:lnSpc>
              <a:spcBef>
                <a:spcPts val="0"/>
              </a:spcBef>
              <a:spcAft>
                <a:spcPts val="2200"/>
              </a:spcAft>
              <a:buClr>
                <a:srgbClr val="FFFFFF"/>
              </a:buClr>
              <a:buFont typeface="+mj-lt"/>
              <a:buAutoNum type="arabicPeriod"/>
              <a:defRPr sz="3200">
                <a:solidFill>
                  <a:srgbClr val="FFFFFF"/>
                </a:solidFill>
              </a:defRPr>
            </a:pPr>
            <a:r>
              <a:rPr lang="en-US" sz="3200">
                <a:solidFill>
                  <a:srgbClr val="FFFFFF"/>
                </a:solidFill>
              </a:rPr>
              <a:t>Download </a:t>
            </a:r>
            <a:r>
              <a:rPr lang="en-US" sz="3200" err="1">
                <a:solidFill>
                  <a:srgbClr val="FFFFFF"/>
                </a:solidFill>
              </a:rPr>
              <a:t>ollama</a:t>
            </a:r>
            <a:r>
              <a:rPr lang="en-US" sz="3200">
                <a:solidFill>
                  <a:srgbClr val="FFFFFF"/>
                </a:solidFill>
              </a:rPr>
              <a:t> from </a:t>
            </a:r>
            <a:r>
              <a:rPr lang="en-US" sz="3200" u="sng">
                <a:solidFill>
                  <a:srgbClr val="FFFFFF"/>
                </a:solidFill>
                <a:hlinkClick r:id="rId4"/>
              </a:rPr>
              <a:t>https://ollama.com/</a:t>
            </a:r>
            <a:r>
              <a:rPr lang="en-US" sz="3200">
                <a:solidFill>
                  <a:srgbClr val="FFFFFF"/>
                </a:solidFill>
              </a:rPr>
              <a:t> </a:t>
            </a:r>
          </a:p>
          <a:p>
            <a:pPr marL="210312" lvl="0" indent="-182880" algn="l" fontAlgn="base">
              <a:lnSpc>
                <a:spcPct val="110000"/>
              </a:lnSpc>
              <a:spcBef>
                <a:spcPts val="0"/>
              </a:spcBef>
              <a:spcAft>
                <a:spcPts val="2200"/>
              </a:spcAft>
              <a:buClr>
                <a:srgbClr val="FFFFFF"/>
              </a:buClr>
              <a:buFont typeface="+mj-lt"/>
              <a:buAutoNum type="arabicPeriod"/>
              <a:defRPr sz="3200">
                <a:solidFill>
                  <a:srgbClr val="FFFFFF"/>
                </a:solidFill>
              </a:defRPr>
            </a:pPr>
            <a:r>
              <a:rPr lang="en-US" sz="3200">
                <a:solidFill>
                  <a:srgbClr val="FFFFFF"/>
                </a:solidFill>
              </a:rPr>
              <a:t>From the terminal window type ... </a:t>
            </a:r>
            <a:r>
              <a:rPr lang="en-US" sz="3200" err="1">
                <a:solidFill>
                  <a:srgbClr val="FFFFFF"/>
                </a:solidFill>
              </a:rPr>
              <a:t>ollama</a:t>
            </a:r>
            <a:r>
              <a:rPr lang="en-US" sz="3200">
                <a:solidFill>
                  <a:srgbClr val="FFFFFF"/>
                </a:solidFill>
              </a:rPr>
              <a:t> run llama3.2 “Enter the prompt” </a:t>
            </a:r>
          </a:p>
          <a:p>
            <a:pPr marL="0" indent="0" algn="l">
              <a:lnSpc>
                <a:spcPts val="100"/>
              </a:lnSpc>
              <a:spcBef>
                <a:spcPts val="0"/>
              </a:spcBef>
              <a:spcAft>
                <a:spcPts val="0"/>
              </a:spcAft>
              <a:buClr>
                <a:srgbClr val="FFFFFF"/>
              </a:buClr>
              <a:buNone/>
              <a:defRPr sz="100">
                <a:solidFill>
                  <a:srgbClr val="FFFFFF"/>
                </a:solidFill>
              </a:defRPr>
            </a:pPr>
            <a:endParaRPr lang="en-US"/>
          </a:p>
        </p:txBody>
      </p:sp>
      <p:pic>
        <p:nvPicPr>
          <p:cNvPr id="4" name="Supporting graphic 45" descr="AI-generated illustrative photograph, not documentary evidence of a named person or institution."/>
          <p:cNvPicPr>
            <a:picLocks noChangeAspect="1"/>
          </p:cNvPicPr>
          <p:nvPr/>
        </p:nvPicPr>
        <p:blipFill>
          <a:blip r:embed="rId5"/>
          <a:srcRect/>
          <a:stretch>
            <a:fillRect/>
          </a:stretch>
        </p:blipFill>
        <p:spPr>
          <a:xfrm>
            <a:off x="7852857" y="2092138"/>
            <a:ext cx="3633844" cy="3633844"/>
          </a:xfrm>
          <a:prstGeom prst="rect">
            <a:avLst/>
          </a:prstGeom>
        </p:spPr>
      </p:pic>
      <p:pic>
        <p:nvPicPr>
          <p:cNvPr id="5" name="Supporting graphic 45" descr="AI-generated illustrative photograph, not documentary evidence of a named person or institution."/>
          <p:cNvPicPr>
            <a:picLocks noChangeAspect="1"/>
          </p:cNvPicPr>
          <p:nvPr/>
        </p:nvPicPr>
        <p:blipFill>
          <a:blip r:embed="rId5"/>
          <a:srcRect/>
          <a:stretch>
            <a:fillRect/>
          </a:stretch>
        </p:blipFill>
        <p:spPr>
          <a:xfrm>
            <a:off x="7852857" y="2092138"/>
            <a:ext cx="3633844" cy="3633844"/>
          </a:xfrm>
          <a:prstGeom prst="rect">
            <a:avLst/>
          </a:prstGeom>
        </p:spPr>
      </p:pic>
    </p:spTree>
    <p:custDataLst>
      <p:tags r:id="rId1"/>
    </p:custDataLst>
    <p:extLst>
      <p:ext uri="{BB962C8B-B14F-4D97-AF65-F5344CB8AC3E}">
        <p14:creationId xmlns:p14="http://schemas.microsoft.com/office/powerpoint/2010/main" val="2184293362"/>
      </p:ext>
    </p:extLst>
  </p:cSld>
  <p:clrMapOvr>
    <a:overrideClrMapping bg1="lt1" tx1="dk1" bg2="lt2" tx2="dk2" accent1="accent1" accent2="accent2" accent3="accent3" accent4="accent4" accent5="accent5" accent6="accent6" hlink="lt1" folHlink="lt1"/>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70FB9-6062-8F95-7513-F6BD959670FC}"/>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200" b="1">
                <a:solidFill>
                  <a:srgbClr val="FFFFFF"/>
                </a:solidFill>
              </a:defRPr>
            </a:pPr>
            <a:r>
              <a:rPr lang="en-US" sz="3200" b="1">
                <a:solidFill>
                  <a:srgbClr val="FFFFFF"/>
                </a:solidFill>
              </a:rPr>
              <a:t>Use models to return information from specific information on your computer</a:t>
            </a:r>
            <a:br>
              <a:rPr lang="en-US" dirty="0"/>
            </a:br>
            <a:endParaRPr lang="en-US"/>
          </a:p>
        </p:txBody>
      </p:sp>
      <p:sp>
        <p:nvSpPr>
          <p:cNvPr id="3" name="Content Placeholder 2">
            <a:extLst>
              <a:ext uri="{FF2B5EF4-FFF2-40B4-BE49-F238E27FC236}">
                <a16:creationId xmlns:a16="http://schemas.microsoft.com/office/drawing/2014/main" id="{F023D3C0-EB6E-6406-AA53-137E5DAFC225}"/>
              </a:ext>
            </a:extLst>
          </p:cNvPr>
          <p:cNvSpPr>
            <a:spLocks noGrp="1"/>
          </p:cNvSpPr>
          <p:nvPr>
            <p:ph idx="1"/>
          </p:nvPr>
        </p:nvSpPr>
        <p:spPr>
          <a:xfrm>
            <a:off x="621792" y="1874519"/>
            <a:ext cx="10927080" cy="4526280"/>
          </a:xfrm>
        </p:spPr>
        <p:txBody>
          <a:bodyPr wrap="square" lIns="27432" tIns="27432" rIns="27432" bIns="27432">
            <a:noAutofit/>
          </a:bodyPr>
          <a:lstStyle/>
          <a:p>
            <a:pPr marL="0" indent="0" algn="l" fontAlgn="base">
              <a:lnSpc>
                <a:spcPts val="100"/>
              </a:lnSpc>
              <a:spcBef>
                <a:spcPts val="0"/>
              </a:spcBef>
              <a:spcAft>
                <a:spcPts val="0"/>
              </a:spcAft>
              <a:buClr>
                <a:srgbClr val="FFFFFF"/>
              </a:buClr>
              <a:buNone/>
              <a:defRPr sz="100">
                <a:solidFill>
                  <a:srgbClr val="FFFFFF"/>
                </a:solidFill>
              </a:defRPr>
            </a:pPr>
            <a:r>
              <a:rPr lang="en-US" sz="100">
                <a:solidFill>
                  <a:srgbClr val="FFFFFF"/>
                </a:solidFill>
              </a:rPr>
              <a:t> </a:t>
            </a:r>
          </a:p>
          <a:p>
            <a:pPr marL="0" indent="0" algn="l" fontAlgn="base">
              <a:lnSpc>
                <a:spcPct val="110000"/>
              </a:lnSpc>
              <a:spcBef>
                <a:spcPts val="0"/>
              </a:spcBef>
              <a:spcAft>
                <a:spcPts val="2200"/>
              </a:spcAft>
              <a:buClr>
                <a:srgbClr val="FFFFFF"/>
              </a:buClr>
              <a:buNone/>
              <a:defRPr sz="2800">
                <a:solidFill>
                  <a:srgbClr val="FFFFFF"/>
                </a:solidFill>
              </a:defRPr>
            </a:pPr>
            <a:r>
              <a:rPr lang="en-US" sz="2800" err="1">
                <a:solidFill>
                  <a:srgbClr val="FFFFFF"/>
                </a:solidFill>
              </a:rPr>
              <a:t>ollama</a:t>
            </a:r>
            <a:r>
              <a:rPr lang="en-US" sz="2800">
                <a:solidFill>
                  <a:srgbClr val="FFFFFF"/>
                </a:solidFill>
              </a:rPr>
              <a:t> run llama3.2 "Use /Volumes/Backup/data4models/nsf23_1.pdf to list the requirements for SBIR grants from NSF. Include page limits, font-size, organization eligibility and any other requirements you find. Include the page numbers where you find each requirement" </a:t>
            </a:r>
          </a:p>
          <a:p>
            <a:pPr marL="0" indent="0" algn="l" fontAlgn="base">
              <a:lnSpc>
                <a:spcPts val="100"/>
              </a:lnSpc>
              <a:spcBef>
                <a:spcPts val="0"/>
              </a:spcBef>
              <a:spcAft>
                <a:spcPts val="0"/>
              </a:spcAft>
              <a:buClr>
                <a:srgbClr val="FFFFFF"/>
              </a:buClr>
              <a:buNone/>
              <a:defRPr sz="100">
                <a:solidFill>
                  <a:srgbClr val="FFFFFF"/>
                </a:solidFill>
              </a:defRPr>
            </a:pPr>
            <a:r>
              <a:rPr lang="en-US" sz="100">
                <a:solidFill>
                  <a:srgbClr val="FFFFFF"/>
                </a:solidFill>
              </a:rPr>
              <a:t>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2204811466"/>
      </p:ext>
    </p:extLst>
  </p:cSld>
  <p:clrMapOvr>
    <a:overrideClrMapping bg1="lt1" tx1="dk1" bg2="lt2" tx2="dk2" accent1="accent1" accent2="accent2" accent3="accent3" accent4="accent4" accent5="accent5" accent6="accent6" hlink="lt1" folHlink="lt1"/>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38C8B-E43E-74C0-E039-FDE597B0F8F8}"/>
              </a:ext>
            </a:extLst>
          </p:cNvPr>
          <p:cNvSpPr>
            <a:spLocks noGrp="1"/>
          </p:cNvSpPr>
          <p:nvPr>
            <p:ph idx="1"/>
          </p:nvPr>
        </p:nvSpPr>
        <p:spPr>
          <a:xfrm>
            <a:off x="594360" y="548640"/>
            <a:ext cx="10972800" cy="5806440"/>
          </a:xfrm>
        </p:spPr>
        <p:txBody>
          <a:bodyPr wrap="square" lIns="27432" tIns="27432" rIns="27432" bIns="27432">
            <a:noAutofit/>
          </a:bodyPr>
          <a:lstStyle/>
          <a:p>
            <a:pPr marL="0" indent="0" algn="l" fontAlgn="base">
              <a:lnSpc>
                <a:spcPts val="100"/>
              </a:lnSpc>
              <a:spcBef>
                <a:spcPts val="0"/>
              </a:spcBef>
              <a:spcAft>
                <a:spcPts val="0"/>
              </a:spcAft>
              <a:buClr>
                <a:srgbClr val="FFFFFF"/>
              </a:buClr>
              <a:buNone/>
              <a:defRPr sz="100">
                <a:solidFill>
                  <a:srgbClr val="FFFFFF"/>
                </a:solidFill>
              </a:defRPr>
            </a:pPr>
            <a:endParaRPr lang="en-US"/>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1. Page Limits: The total number of pages in the final report, including all appendices, must not exceed 30 pages.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2. Font-Size: The font size used in the final report is limited to 12-point Times New Roman for body text and 18-point Times New Roman for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titles. </a:t>
            </a:r>
          </a:p>
          <a:p>
            <a:pPr marL="0" indent="0" algn="l" fontAlgn="base">
              <a:lnSpc>
                <a:spcPts val="100"/>
              </a:lnSpc>
              <a:spcBef>
                <a:spcPts val="0"/>
              </a:spcBef>
              <a:spcAft>
                <a:spcPts val="0"/>
              </a:spcAft>
              <a:buClr>
                <a:srgbClr val="FFFFFF"/>
              </a:buClr>
              <a:buNone/>
              <a:defRPr sz="100">
                <a:solidFill>
                  <a:srgbClr val="FFFFFF"/>
                </a:solidFill>
              </a:defRPr>
            </a:pPr>
            <a:r>
              <a:rPr lang="en-US" sz="100">
                <a:solidFill>
                  <a:srgbClr val="FFFFFF"/>
                </a:solidFill>
              </a:rPr>
              <a:t>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Organization Eligibility: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3. Sole Proprietorships: NSF allows sole proprietorship applications under SBIR, but requires a minimum of 40% of gross income from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non-SBIR sources (Page 2).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4. Limited Liability Companies (LLCs): NSF allows LLCs as eligible organizations, with the requirement that the LLC's tax ID number must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be listed on the Fast track or regular SBIR application cover page (Page 5).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5. Small Business Concerns: The organization must meet one of the following criteria: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a. Less than 100 employees (Small business concern)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b. $7 million in annual gross revenues (Systematically small concern)  </a:t>
            </a:r>
          </a:p>
          <a:p>
            <a:pPr marL="0" indent="0" algn="l" fontAlgn="base">
              <a:lnSpc>
                <a:spcPct val="110000"/>
              </a:lnSpc>
              <a:spcBef>
                <a:spcPts val="0"/>
              </a:spcBef>
              <a:spcAft>
                <a:spcPts val="500"/>
              </a:spcAft>
              <a:buClr>
                <a:srgbClr val="FFFFFF"/>
              </a:buClr>
              <a:buNone/>
              <a:defRPr sz="1900">
                <a:solidFill>
                  <a:srgbClr val="FFFFFF"/>
                </a:solidFill>
              </a:defRPr>
            </a:pPr>
            <a:r>
              <a:rPr lang="en-US" sz="1900">
                <a:solidFill>
                  <a:srgbClr val="FFFFFF"/>
                </a:solidFill>
              </a:rPr>
              <a:t>c. Less than $4.25 million in annual federal procurement contracts ( Systematically small concern) (Page 6) </a:t>
            </a:r>
          </a:p>
        </p:txBody>
      </p:sp>
    </p:spTree>
    <p:extLst>
      <p:ext uri="{BB962C8B-B14F-4D97-AF65-F5344CB8AC3E}">
        <p14:creationId xmlns:p14="http://schemas.microsoft.com/office/powerpoint/2010/main" val="3925123811"/>
      </p:ext>
    </p:extLst>
  </p:cSld>
  <p:clrMapOvr>
    <a:overrideClrMapping bg1="lt1" tx1="dk1" bg2="lt2" tx2="dk2" accent1="accent1" accent2="accent2" accent3="accent3" accent4="accent4" accent5="accent5" accent6="accent6" hlink="lt1" folHlink="lt1"/>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B34DB-081A-F299-522D-AA26202D74D2}"/>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Saving space </a:t>
            </a:r>
          </a:p>
        </p:txBody>
      </p:sp>
      <p:sp>
        <p:nvSpPr>
          <p:cNvPr id="3" name="Content Placeholder 2">
            <a:extLst>
              <a:ext uri="{FF2B5EF4-FFF2-40B4-BE49-F238E27FC236}">
                <a16:creationId xmlns:a16="http://schemas.microsoft.com/office/drawing/2014/main" id="{0F70B493-D464-B14C-3D64-E4893AEE5F2B}"/>
              </a:ext>
            </a:extLst>
          </p:cNvPr>
          <p:cNvSpPr>
            <a:spLocks noGrp="1"/>
          </p:cNvSpPr>
          <p:nvPr>
            <p:ph idx="1"/>
          </p:nvPr>
        </p:nvSpPr>
        <p:spPr>
          <a:xfrm>
            <a:off x="621792" y="1874519"/>
            <a:ext cx="6583680" cy="4553712"/>
          </a:xfrm>
        </p:spPr>
        <p:txBody>
          <a:bodyPr wrap="square" lIns="27432" tIns="27432" rIns="27432" bIns="27432">
            <a:noAutofit/>
          </a:bodyPr>
          <a:lstStyle/>
          <a:p>
            <a:pPr marL="0" indent="0" algn="l" fontAlgn="base">
              <a:lnSpc>
                <a:spcPct val="110000"/>
              </a:lnSpc>
              <a:spcBef>
                <a:spcPts val="0"/>
              </a:spcBef>
              <a:spcAft>
                <a:spcPts val="2200"/>
              </a:spcAft>
              <a:buClr>
                <a:srgbClr val="FFFFFF"/>
              </a:buClr>
              <a:buNone/>
              <a:defRPr sz="2100">
                <a:solidFill>
                  <a:srgbClr val="FFFFFF"/>
                </a:solidFill>
              </a:defRPr>
            </a:pPr>
            <a:r>
              <a:rPr lang="en-US" sz="2100">
                <a:solidFill>
                  <a:srgbClr val="FFFFFF"/>
                </a:solidFill>
              </a:rPr>
              <a:t>install the models on an external drive so that these don’t take up all of the space on your hard drive. </a:t>
            </a:r>
          </a:p>
          <a:p>
            <a:pPr marL="0" indent="0" algn="l" fontAlgn="base">
              <a:lnSpc>
                <a:spcPts val="100"/>
              </a:lnSpc>
              <a:spcBef>
                <a:spcPts val="0"/>
              </a:spcBef>
              <a:spcAft>
                <a:spcPts val="0"/>
              </a:spcAft>
              <a:buClr>
                <a:srgbClr val="FFFFFF"/>
              </a:buClr>
              <a:buNone/>
              <a:defRPr sz="100">
                <a:solidFill>
                  <a:srgbClr val="FFFFFF"/>
                </a:solidFill>
              </a:defRPr>
            </a:pPr>
            <a:endParaRPr lang="en-US"/>
          </a:p>
          <a:p>
            <a:pPr marL="0" indent="0" algn="l" fontAlgn="base">
              <a:lnSpc>
                <a:spcPct val="110000"/>
              </a:lnSpc>
              <a:spcBef>
                <a:spcPts val="0"/>
              </a:spcBef>
              <a:spcAft>
                <a:spcPts val="2200"/>
              </a:spcAft>
              <a:buClr>
                <a:srgbClr val="FFFFFF"/>
              </a:buClr>
              <a:buNone/>
              <a:defRPr sz="2100">
                <a:solidFill>
                  <a:srgbClr val="FFFFFF"/>
                </a:solidFill>
              </a:defRPr>
            </a:pPr>
            <a:r>
              <a:rPr lang="en-US" sz="2100">
                <a:solidFill>
                  <a:srgbClr val="FFFFFF"/>
                </a:solidFill>
              </a:rPr>
              <a:t>mv ~/.</a:t>
            </a:r>
            <a:r>
              <a:rPr lang="en-US" sz="2100" err="1">
                <a:solidFill>
                  <a:srgbClr val="FFFFFF"/>
                </a:solidFill>
              </a:rPr>
              <a:t>ollama</a:t>
            </a:r>
            <a:r>
              <a:rPr lang="en-US" sz="2100">
                <a:solidFill>
                  <a:srgbClr val="FFFFFF"/>
                </a:solidFill>
              </a:rPr>
              <a:t>/models /Volumes/Backup/</a:t>
            </a:r>
            <a:r>
              <a:rPr lang="en-US" sz="2100" err="1">
                <a:solidFill>
                  <a:srgbClr val="FFFFFF"/>
                </a:solidFill>
              </a:rPr>
              <a:t>ollama_models</a:t>
            </a:r>
            <a:r>
              <a:rPr lang="en-US" sz="2100">
                <a:solidFill>
                  <a:srgbClr val="FFFFFF"/>
                </a:solidFill>
              </a:rPr>
              <a:t> </a:t>
            </a:r>
          </a:p>
          <a:p>
            <a:pPr marL="0" indent="0" algn="l" fontAlgn="base">
              <a:lnSpc>
                <a:spcPct val="110000"/>
              </a:lnSpc>
              <a:spcBef>
                <a:spcPts val="0"/>
              </a:spcBef>
              <a:spcAft>
                <a:spcPts val="2200"/>
              </a:spcAft>
              <a:buClr>
                <a:srgbClr val="FFFFFF"/>
              </a:buClr>
              <a:buNone/>
              <a:defRPr sz="2100">
                <a:solidFill>
                  <a:srgbClr val="FFFFFF"/>
                </a:solidFill>
              </a:defRPr>
            </a:pPr>
            <a:r>
              <a:rPr lang="en-US" sz="2100">
                <a:solidFill>
                  <a:srgbClr val="FFFFFF"/>
                </a:solidFill>
              </a:rPr>
              <a:t>ln -s /Volumes/Backup/</a:t>
            </a:r>
            <a:r>
              <a:rPr lang="en-US" sz="2100" err="1">
                <a:solidFill>
                  <a:srgbClr val="FFFFFF"/>
                </a:solidFill>
              </a:rPr>
              <a:t>ollama_models</a:t>
            </a:r>
            <a:r>
              <a:rPr lang="en-US" sz="2100">
                <a:solidFill>
                  <a:srgbClr val="FFFFFF"/>
                </a:solidFill>
              </a:rPr>
              <a:t> ~/.</a:t>
            </a:r>
            <a:r>
              <a:rPr lang="en-US" sz="2100" err="1">
                <a:solidFill>
                  <a:srgbClr val="FFFFFF"/>
                </a:solidFill>
              </a:rPr>
              <a:t>ollama</a:t>
            </a:r>
            <a:r>
              <a:rPr lang="en-US" sz="2100">
                <a:solidFill>
                  <a:srgbClr val="FFFFFF"/>
                </a:solidFill>
              </a:rPr>
              <a:t>/models </a:t>
            </a:r>
          </a:p>
          <a:p>
            <a:pPr marL="0" indent="0" algn="l" fontAlgn="base">
              <a:lnSpc>
                <a:spcPts val="100"/>
              </a:lnSpc>
              <a:spcBef>
                <a:spcPts val="0"/>
              </a:spcBef>
              <a:spcAft>
                <a:spcPts val="0"/>
              </a:spcAft>
              <a:buClr>
                <a:srgbClr val="FFFFFF"/>
              </a:buClr>
              <a:buNone/>
              <a:defRPr sz="100">
                <a:solidFill>
                  <a:srgbClr val="FFFFFF"/>
                </a:solidFill>
              </a:defRPr>
            </a:pPr>
            <a:endParaRPr lang="en-US"/>
          </a:p>
          <a:p>
            <a:pPr marL="0" indent="0" algn="l" fontAlgn="base">
              <a:lnSpc>
                <a:spcPct val="110000"/>
              </a:lnSpc>
              <a:spcBef>
                <a:spcPts val="0"/>
              </a:spcBef>
              <a:spcAft>
                <a:spcPts val="2200"/>
              </a:spcAft>
              <a:buClr>
                <a:srgbClr val="FFFFFF"/>
              </a:buClr>
              <a:buNone/>
              <a:defRPr sz="2100">
                <a:solidFill>
                  <a:srgbClr val="FFFFFF"/>
                </a:solidFill>
              </a:defRPr>
            </a:pPr>
            <a:r>
              <a:rPr lang="en-US" sz="2100">
                <a:solidFill>
                  <a:srgbClr val="FFFFFF"/>
                </a:solidFill>
              </a:rPr>
              <a:t>The first command moves the models. The second creates a symbolic link that points to this location when </a:t>
            </a:r>
            <a:r>
              <a:rPr lang="en-US" sz="2100" err="1">
                <a:solidFill>
                  <a:srgbClr val="FFFFFF"/>
                </a:solidFill>
              </a:rPr>
              <a:t>ollama</a:t>
            </a:r>
            <a:r>
              <a:rPr lang="en-US" sz="2100">
                <a:solidFill>
                  <a:srgbClr val="FFFFFF"/>
                </a:solidFill>
              </a:rPr>
              <a:t> is started </a:t>
            </a:r>
          </a:p>
          <a:p>
            <a:pPr marL="0" indent="0" algn="l">
              <a:lnSpc>
                <a:spcPts val="100"/>
              </a:lnSpc>
              <a:spcBef>
                <a:spcPts val="0"/>
              </a:spcBef>
              <a:spcAft>
                <a:spcPts val="0"/>
              </a:spcAft>
              <a:buClr>
                <a:srgbClr val="FFFFFF"/>
              </a:buClr>
              <a:buNone/>
              <a:defRPr sz="100">
                <a:solidFill>
                  <a:srgbClr val="FFFFFF"/>
                </a:solidFill>
              </a:defRPr>
            </a:pPr>
            <a:endParaRPr lang="en-US"/>
          </a:p>
          <a:p>
            <a:pPr marL="0" indent="0" algn="l">
              <a:lnSpc>
                <a:spcPts val="100"/>
              </a:lnSpc>
              <a:spcBef>
                <a:spcPts val="0"/>
              </a:spcBef>
              <a:spcAft>
                <a:spcPts val="0"/>
              </a:spcAft>
              <a:buClr>
                <a:srgbClr val="FFFFFF"/>
              </a:buClr>
              <a:buNone/>
              <a:defRPr sz="100">
                <a:solidFill>
                  <a:srgbClr val="FFFFFF"/>
                </a:solidFill>
              </a:defRPr>
            </a:pPr>
            <a:endParaRPr lang="en-US"/>
          </a:p>
        </p:txBody>
      </p:sp>
      <p:pic>
        <p:nvPicPr>
          <p:cNvPr id="4" name="Supporting graphic 48" descr="AI-generated illustrative photograph, not documentary evidence of a named person or institution."/>
          <p:cNvPicPr>
            <a:picLocks noChangeAspect="1"/>
          </p:cNvPicPr>
          <p:nvPr/>
        </p:nvPicPr>
        <p:blipFill>
          <a:blip r:embed="rId4"/>
          <a:srcRect/>
          <a:stretch>
            <a:fillRect/>
          </a:stretch>
        </p:blipFill>
        <p:spPr>
          <a:xfrm>
            <a:off x="7832351" y="2071632"/>
            <a:ext cx="3674856" cy="3674856"/>
          </a:xfrm>
          <a:prstGeom prst="rect">
            <a:avLst/>
          </a:prstGeom>
        </p:spPr>
      </p:pic>
      <p:pic>
        <p:nvPicPr>
          <p:cNvPr id="5" name="Supporting graphic 48" descr="AI-generated illustrative photograph, not documentary evidence of a named person or institution."/>
          <p:cNvPicPr>
            <a:picLocks noChangeAspect="1"/>
          </p:cNvPicPr>
          <p:nvPr/>
        </p:nvPicPr>
        <p:blipFill>
          <a:blip r:embed="rId4"/>
          <a:srcRect/>
          <a:stretch>
            <a:fillRect/>
          </a:stretch>
        </p:blipFill>
        <p:spPr>
          <a:xfrm>
            <a:off x="7832351" y="2071632"/>
            <a:ext cx="3674856" cy="3674856"/>
          </a:xfrm>
          <a:prstGeom prst="rect">
            <a:avLst/>
          </a:prstGeom>
        </p:spPr>
      </p:pic>
    </p:spTree>
    <p:custDataLst>
      <p:tags r:id="rId1"/>
    </p:custDataLst>
    <p:extLst>
      <p:ext uri="{BB962C8B-B14F-4D97-AF65-F5344CB8AC3E}">
        <p14:creationId xmlns:p14="http://schemas.microsoft.com/office/powerpoint/2010/main" val="2634014147"/>
      </p:ext>
    </p:extLst>
  </p:cSld>
  <p:clrMapOvr>
    <a:overrideClrMapping bg1="lt1" tx1="dk1" bg2="lt2" tx2="dk2" accent1="accent1" accent2="accent2" accent3="accent3" accent4="accent4" accent5="accent5" accent6="accent6" hlink="lt1" folHlink="lt1"/>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5627B-D4E2-6E9C-C3C5-A5F84C4E7703}"/>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The Bad</a:t>
            </a:r>
          </a:p>
        </p:txBody>
      </p:sp>
      <p:sp>
        <p:nvSpPr>
          <p:cNvPr id="3" name="Content Placeholder 2">
            <a:extLst>
              <a:ext uri="{FF2B5EF4-FFF2-40B4-BE49-F238E27FC236}">
                <a16:creationId xmlns:a16="http://schemas.microsoft.com/office/drawing/2014/main" id="{0AB88E74-7D27-09CB-0807-AB1832F52250}"/>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300">
                <a:solidFill>
                  <a:srgbClr val="FFFFFF"/>
                </a:solidFill>
              </a:defRPr>
            </a:pPr>
            <a:r>
              <a:rPr lang="en-US" sz="2300">
                <a:solidFill>
                  <a:srgbClr val="FFFFFF"/>
                </a:solidFill>
              </a:rPr>
              <a:t>Larger models can take up a lot of space. Combining a model on an external drive with a computer that doesn’t have a lot of RAM</a:t>
            </a:r>
          </a:p>
          <a:p>
            <a:pPr marL="393192" lvl="1" indent="-182880" algn="l">
              <a:lnSpc>
                <a:spcPct val="110000"/>
              </a:lnSpc>
              <a:spcBef>
                <a:spcPts val="0"/>
              </a:spcBef>
              <a:spcAft>
                <a:spcPts val="2200"/>
              </a:spcAft>
              <a:buClr>
                <a:srgbClr val="FFFFFF"/>
              </a:buClr>
              <a:defRPr sz="2300">
                <a:solidFill>
                  <a:srgbClr val="FFFFFF"/>
                </a:solidFill>
              </a:defRPr>
            </a:pPr>
            <a:r>
              <a:rPr lang="en-US" sz="2300">
                <a:solidFill>
                  <a:srgbClr val="FFFFFF"/>
                </a:solidFill>
              </a:rPr>
              <a:t> Your AI results can be really slow </a:t>
            </a:r>
          </a:p>
          <a:p>
            <a:pPr marL="393192" lvl="1" indent="-182880" algn="l">
              <a:lnSpc>
                <a:spcPct val="110000"/>
              </a:lnSpc>
              <a:spcBef>
                <a:spcPts val="0"/>
              </a:spcBef>
              <a:spcAft>
                <a:spcPts val="2200"/>
              </a:spcAft>
              <a:buClr>
                <a:srgbClr val="FFFFFF"/>
              </a:buClr>
              <a:defRPr sz="2300">
                <a:solidFill>
                  <a:srgbClr val="FFFFFF"/>
                </a:solidFill>
              </a:defRPr>
            </a:pPr>
            <a:r>
              <a:rPr lang="en-US" sz="2300">
                <a:solidFill>
                  <a:srgbClr val="FFFFFF"/>
                </a:solidFill>
              </a:rPr>
              <a:t>While the AI model is running, it can slow down other tasks as well</a:t>
            </a:r>
          </a:p>
          <a:p>
            <a:pPr marL="0" lvl="1" indent="0" algn="l">
              <a:lnSpc>
                <a:spcPts val="100"/>
              </a:lnSpc>
              <a:spcBef>
                <a:spcPts val="0"/>
              </a:spcBef>
              <a:spcAft>
                <a:spcPts val="0"/>
              </a:spcAft>
              <a:buClr>
                <a:srgbClr val="FFFFFF"/>
              </a:buClr>
              <a:buNone/>
              <a:defRPr sz="100">
                <a:solidFill>
                  <a:srgbClr val="FFFFFF"/>
                </a:solidFill>
              </a:defRPr>
            </a:pPr>
            <a:endParaRPr lang="en-US"/>
          </a:p>
          <a:p>
            <a:pPr marL="210312" indent="-182880" algn="l">
              <a:lnSpc>
                <a:spcPct val="110000"/>
              </a:lnSpc>
              <a:spcBef>
                <a:spcPts val="0"/>
              </a:spcBef>
              <a:spcAft>
                <a:spcPts val="2200"/>
              </a:spcAft>
              <a:buClr>
                <a:srgbClr val="FFFFFF"/>
              </a:buClr>
              <a:buNone/>
              <a:defRPr sz="2300">
                <a:solidFill>
                  <a:srgbClr val="FFFFFF"/>
                </a:solidFill>
              </a:defRPr>
            </a:pPr>
            <a:r>
              <a:rPr lang="en-US" sz="2300">
                <a:solidFill>
                  <a:srgbClr val="FFFFFF"/>
                </a:solidFill>
              </a:rPr>
              <a:t>A computer that costs hundreds of dollars with &lt;12GB of RAM is going to be slow</a:t>
            </a:r>
          </a:p>
        </p:txBody>
      </p:sp>
      <p:pic>
        <p:nvPicPr>
          <p:cNvPr id="4" name="Supporting graphic 49" descr="AI-generated illustrative photograph, not documentary evidence of a named person or institution."/>
          <p:cNvPicPr>
            <a:picLocks noChangeAspect="1"/>
          </p:cNvPicPr>
          <p:nvPr/>
        </p:nvPicPr>
        <p:blipFill>
          <a:blip r:embed="rId4"/>
          <a:srcRect/>
          <a:stretch>
            <a:fillRect/>
          </a:stretch>
        </p:blipFill>
        <p:spPr>
          <a:xfrm>
            <a:off x="8073848" y="2313127"/>
            <a:ext cx="3191864" cy="3191864"/>
          </a:xfrm>
          <a:prstGeom prst="rect">
            <a:avLst/>
          </a:prstGeom>
        </p:spPr>
      </p:pic>
      <p:pic>
        <p:nvPicPr>
          <p:cNvPr id="5" name="Supporting graphic 49" descr="AI-generated illustrative photograph, not documentary evidence of a named person or institution."/>
          <p:cNvPicPr>
            <a:picLocks noChangeAspect="1"/>
          </p:cNvPicPr>
          <p:nvPr/>
        </p:nvPicPr>
        <p:blipFill>
          <a:blip r:embed="rId4"/>
          <a:srcRect/>
          <a:stretch>
            <a:fillRect/>
          </a:stretch>
        </p:blipFill>
        <p:spPr>
          <a:xfrm>
            <a:off x="8073848" y="2313127"/>
            <a:ext cx="3191864" cy="3191864"/>
          </a:xfrm>
          <a:prstGeom prst="rect">
            <a:avLst/>
          </a:prstGeom>
        </p:spPr>
      </p:pic>
    </p:spTree>
    <p:custDataLst>
      <p:tags r:id="rId1"/>
    </p:custDataLst>
    <p:extLst>
      <p:ext uri="{BB962C8B-B14F-4D97-AF65-F5344CB8AC3E}">
        <p14:creationId xmlns:p14="http://schemas.microsoft.com/office/powerpoint/2010/main" val="2442708111"/>
      </p:ext>
    </p:extLst>
  </p:cSld>
  <p:clrMapOvr>
    <a:overrideClrMapping bg1="lt1" tx1="dk1" bg2="lt2" tx2="dk2" accent1="accent1" accent2="accent2" accent3="accent3" accent4="accent4" accent5="accent5" accent6="accent6" hlink="lt1" folHlink="lt1"/>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5FB1-4383-AC85-CA79-42D97F9706B1}"/>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The Good?</a:t>
            </a:r>
          </a:p>
        </p:txBody>
      </p:sp>
      <p:sp>
        <p:nvSpPr>
          <p:cNvPr id="3" name="Content Placeholder 2">
            <a:extLst>
              <a:ext uri="{FF2B5EF4-FFF2-40B4-BE49-F238E27FC236}">
                <a16:creationId xmlns:a16="http://schemas.microsoft.com/office/drawing/2014/main" id="{52941B58-3DC3-9F34-8561-E96715F4633C}"/>
              </a:ext>
            </a:extLst>
          </p:cNvPr>
          <p:cNvSpPr>
            <a:spLocks noGrp="1"/>
          </p:cNvSpPr>
          <p:nvPr>
            <p:ph idx="1"/>
          </p:nvPr>
        </p:nvSpPr>
        <p:spPr>
          <a:xfrm>
            <a:off x="621792" y="1874519"/>
            <a:ext cx="6583680" cy="4553712"/>
          </a:xfrm>
        </p:spPr>
        <p:txBody>
          <a:bodyPr wrap="square" lIns="27432" tIns="27432" rIns="27432" bIns="27432">
            <a:noAutofit/>
          </a:bodyPr>
          <a:lstStyle/>
          <a:p>
            <a:pPr marL="0" indent="0" algn="l">
              <a:lnSpc>
                <a:spcPct val="110000"/>
              </a:lnSpc>
              <a:spcBef>
                <a:spcPts val="0"/>
              </a:spcBef>
              <a:spcAft>
                <a:spcPts val="2200"/>
              </a:spcAft>
              <a:buClr>
                <a:srgbClr val="FFFFFF"/>
              </a:buClr>
              <a:buNone/>
              <a:defRPr sz="3400">
                <a:solidFill>
                  <a:srgbClr val="FFFFFF"/>
                </a:solidFill>
              </a:defRPr>
            </a:pPr>
            <a:r>
              <a:rPr lang="en-US" sz="3400">
                <a:solidFill>
                  <a:srgbClr val="FFFFFF"/>
                </a:solidFill>
              </a:rPr>
              <a:t>24GB of RAM and 1TB of internal storage will run most models reasonably fast</a:t>
            </a:r>
          </a:p>
        </p:txBody>
      </p:sp>
      <p:pic>
        <p:nvPicPr>
          <p:cNvPr id="4" name="Supporting graphic 50" descr="AI-generated illustrative photograph, not documentary evidence of a named person or institution."/>
          <p:cNvPicPr>
            <a:picLocks noChangeAspect="1"/>
          </p:cNvPicPr>
          <p:nvPr/>
        </p:nvPicPr>
        <p:blipFill>
          <a:blip r:embed="rId4"/>
          <a:srcRect/>
          <a:stretch>
            <a:fillRect/>
          </a:stretch>
        </p:blipFill>
        <p:spPr>
          <a:xfrm>
            <a:off x="7959588" y="2198868"/>
            <a:ext cx="3420383" cy="3420383"/>
          </a:xfrm>
          <a:prstGeom prst="rect">
            <a:avLst/>
          </a:prstGeom>
        </p:spPr>
      </p:pic>
      <p:pic>
        <p:nvPicPr>
          <p:cNvPr id="5" name="Supporting graphic 50" descr="AI-generated illustrative photograph, not documentary evidence of a named person or institution."/>
          <p:cNvPicPr>
            <a:picLocks noChangeAspect="1"/>
          </p:cNvPicPr>
          <p:nvPr/>
        </p:nvPicPr>
        <p:blipFill>
          <a:blip r:embed="rId4"/>
          <a:srcRect/>
          <a:stretch>
            <a:fillRect/>
          </a:stretch>
        </p:blipFill>
        <p:spPr>
          <a:xfrm>
            <a:off x="7959588" y="2198868"/>
            <a:ext cx="3420383" cy="3420383"/>
          </a:xfrm>
          <a:prstGeom prst="rect">
            <a:avLst/>
          </a:prstGeom>
        </p:spPr>
      </p:pic>
    </p:spTree>
    <p:custDataLst>
      <p:tags r:id="rId1"/>
    </p:custDataLst>
    <p:extLst>
      <p:ext uri="{BB962C8B-B14F-4D97-AF65-F5344CB8AC3E}">
        <p14:creationId xmlns:p14="http://schemas.microsoft.com/office/powerpoint/2010/main" val="3591915629"/>
      </p:ext>
    </p:extLst>
  </p:cSld>
  <p:clrMapOvr>
    <a:overrideClrMapping bg1="lt1" tx1="dk1" bg2="lt2" tx2="dk2" accent1="accent1" accent2="accent2" accent3="accent3" accent4="accent4" accent5="accent5" accent6="accent6" hlink="lt1" folHlink="lt1"/>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488BC-E1F3-1F82-B52A-594FFFCE0F19}"/>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dirty="0">
                <a:solidFill>
                  <a:srgbClr val="FFFFFF"/>
                </a:solidFill>
              </a:rPr>
              <a:t>Three major issues with AI</a:t>
            </a:r>
          </a:p>
        </p:txBody>
      </p:sp>
      <p:sp>
        <p:nvSpPr>
          <p:cNvPr id="3" name="Content Placeholder 2">
            <a:extLst>
              <a:ext uri="{FF2B5EF4-FFF2-40B4-BE49-F238E27FC236}">
                <a16:creationId xmlns:a16="http://schemas.microsoft.com/office/drawing/2014/main" id="{8ED596BC-EAE0-D32C-AF50-21FE39D6CFA0}"/>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000">
                <a:solidFill>
                  <a:srgbClr val="FFFFFF"/>
                </a:solidFill>
              </a:defRPr>
            </a:pPr>
            <a:r>
              <a:rPr lang="en-US" sz="2000" dirty="0">
                <a:solidFill>
                  <a:srgbClr val="FFFFFF"/>
                </a:solidFill>
              </a:rPr>
              <a:t>Data security breaches - When faculty or staff upload proposals to non-secure AI applications, </a:t>
            </a:r>
          </a:p>
          <a:p>
            <a:pPr marL="210312" indent="-182880" algn="l">
              <a:lnSpc>
                <a:spcPct val="110000"/>
              </a:lnSpc>
              <a:spcBef>
                <a:spcPts val="0"/>
              </a:spcBef>
              <a:spcAft>
                <a:spcPts val="2200"/>
              </a:spcAft>
              <a:buClr>
                <a:srgbClr val="FFFFFF"/>
              </a:buClr>
              <a:defRPr sz="2000">
                <a:solidFill>
                  <a:srgbClr val="FFFFFF"/>
                </a:solidFill>
              </a:defRPr>
            </a:pPr>
            <a:r>
              <a:rPr lang="en-US" sz="2000" dirty="0">
                <a:solidFill>
                  <a:srgbClr val="FFFFFF"/>
                </a:solidFill>
              </a:rPr>
              <a:t>Inappropriate application of AI - Gemini Deep Search results being pasted directly into grant proposals</a:t>
            </a:r>
          </a:p>
          <a:p>
            <a:pPr marL="393192" lvl="1" indent="-182880" algn="l">
              <a:lnSpc>
                <a:spcPct val="110000"/>
              </a:lnSpc>
              <a:spcBef>
                <a:spcPts val="0"/>
              </a:spcBef>
              <a:spcAft>
                <a:spcPts val="2200"/>
              </a:spcAft>
              <a:buClr>
                <a:srgbClr val="FFFFFF"/>
              </a:buClr>
              <a:defRPr sz="2000">
                <a:solidFill>
                  <a:srgbClr val="FFFFFF"/>
                </a:solidFill>
              </a:defRPr>
            </a:pPr>
            <a:r>
              <a:rPr lang="en-US" sz="2000" dirty="0">
                <a:solidFill>
                  <a:srgbClr val="FFFFFF"/>
                </a:solidFill>
              </a:rPr>
              <a:t>Result: proposals are redundant and lacking in specific details</a:t>
            </a:r>
          </a:p>
          <a:p>
            <a:pPr marL="210312" indent="-182880" algn="l">
              <a:lnSpc>
                <a:spcPct val="110000"/>
              </a:lnSpc>
              <a:spcBef>
                <a:spcPts val="0"/>
              </a:spcBef>
              <a:spcAft>
                <a:spcPts val="2200"/>
              </a:spcAft>
              <a:buClr>
                <a:srgbClr val="FFFFFF"/>
              </a:buClr>
              <a:defRPr sz="2000">
                <a:solidFill>
                  <a:srgbClr val="FFFFFF"/>
                </a:solidFill>
              </a:defRPr>
            </a:pPr>
            <a:r>
              <a:rPr lang="en-US" sz="2000" dirty="0">
                <a:solidFill>
                  <a:srgbClr val="FFFFFF"/>
                </a:solidFill>
              </a:rPr>
              <a:t>Hallucinations - reports were those that were factually incorrect</a:t>
            </a:r>
          </a:p>
          <a:p>
            <a:pPr marL="393192" lvl="1" indent="-182880" algn="l">
              <a:lnSpc>
                <a:spcPct val="110000"/>
              </a:lnSpc>
              <a:spcBef>
                <a:spcPts val="0"/>
              </a:spcBef>
              <a:spcAft>
                <a:spcPts val="2200"/>
              </a:spcAft>
              <a:buClr>
                <a:srgbClr val="FFFFFF"/>
              </a:buClr>
              <a:defRPr sz="2000">
                <a:solidFill>
                  <a:srgbClr val="FFFFFF"/>
                </a:solidFill>
              </a:defRPr>
            </a:pPr>
            <a:r>
              <a:rPr lang="en-US" sz="2000" dirty="0">
                <a:solidFill>
                  <a:srgbClr val="FFFFFF"/>
                </a:solidFill>
              </a:rPr>
              <a:t>For every prompt, add “include link to sources” , verifying that those sources exist, and support the statement. </a:t>
            </a:r>
          </a:p>
          <a:p>
            <a:pPr marL="393192" lvl="1" indent="-182880" algn="l">
              <a:lnSpc>
                <a:spcPct val="110000"/>
              </a:lnSpc>
              <a:spcBef>
                <a:spcPts val="0"/>
              </a:spcBef>
              <a:spcAft>
                <a:spcPts val="2200"/>
              </a:spcAft>
              <a:buClr>
                <a:srgbClr val="FFFFFF"/>
              </a:buClr>
              <a:defRPr sz="2000">
                <a:solidFill>
                  <a:srgbClr val="FFFFFF"/>
                </a:solidFill>
              </a:defRPr>
            </a:pPr>
            <a:r>
              <a:rPr lang="en-US" sz="2000" dirty="0">
                <a:solidFill>
                  <a:srgbClr val="FFFFFF"/>
                </a:solidFill>
              </a:rPr>
              <a:t>For code, run the code and validate the results.  </a:t>
            </a:r>
          </a:p>
          <a:p>
            <a:pPr marL="0" indent="0" algn="l">
              <a:lnSpc>
                <a:spcPts val="100"/>
              </a:lnSpc>
              <a:spcBef>
                <a:spcPts val="0"/>
              </a:spcBef>
              <a:spcAft>
                <a:spcPts val="0"/>
              </a:spcAft>
              <a:buClr>
                <a:srgbClr val="FFFFFF"/>
              </a:buClr>
              <a:buNone/>
              <a:defRPr sz="100">
                <a:solidFill>
                  <a:srgbClr val="FFFFFF"/>
                </a:solidFill>
              </a:defRPr>
            </a:pPr>
            <a:endParaRPr lang="en-US" dirty="0"/>
          </a:p>
        </p:txBody>
      </p:sp>
    </p:spTree>
    <p:extLst>
      <p:ext uri="{BB962C8B-B14F-4D97-AF65-F5344CB8AC3E}">
        <p14:creationId xmlns:p14="http://schemas.microsoft.com/office/powerpoint/2010/main" val="3093124652"/>
      </p:ext>
    </p:extLst>
  </p:cSld>
  <p:clrMapOvr>
    <a:overrideClrMapping bg1="lt1" tx1="dk1" bg2="lt2" tx2="dk2" accent1="accent1" accent2="accent2" accent3="accent3" accent4="accent4" accent5="accent5" accent6="accent6" hlink="lt1" folHlink="lt1"/>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B200C-C86E-3C3C-FEF2-9698ED7A6D53}"/>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Inappropriate use of AI: Example</a:t>
            </a:r>
            <a:br>
              <a:rPr lang="en-US" dirty="0"/>
            </a:br>
            <a:endParaRPr lang="en-US"/>
          </a:p>
        </p:txBody>
      </p:sp>
      <p:sp>
        <p:nvSpPr>
          <p:cNvPr id="3" name="Content Placeholder 2">
            <a:extLst>
              <a:ext uri="{FF2B5EF4-FFF2-40B4-BE49-F238E27FC236}">
                <a16:creationId xmlns:a16="http://schemas.microsoft.com/office/drawing/2014/main" id="{D85396A1-6BBC-BA1A-5C74-98EAE42711E9}"/>
              </a:ext>
            </a:extLst>
          </p:cNvPr>
          <p:cNvSpPr>
            <a:spLocks noGrp="1"/>
          </p:cNvSpPr>
          <p:nvPr>
            <p:ph idx="1"/>
          </p:nvPr>
        </p:nvSpPr>
        <p:spPr>
          <a:xfrm>
            <a:off x="621792" y="1874519"/>
            <a:ext cx="6583680" cy="4553712"/>
          </a:xfrm>
        </p:spPr>
        <p:txBody>
          <a:bodyPr wrap="square" lIns="27432" tIns="27432" rIns="27432" bIns="27432">
            <a:noAutofit/>
          </a:bodyPr>
          <a:lstStyle/>
          <a:p>
            <a:pPr marL="0" indent="0" algn="l" fontAlgn="base">
              <a:lnSpc>
                <a:spcPct val="110000"/>
              </a:lnSpc>
              <a:spcBef>
                <a:spcPts val="0"/>
              </a:spcBef>
              <a:spcAft>
                <a:spcPts val="2200"/>
              </a:spcAft>
              <a:buClr>
                <a:srgbClr val="FFFFFF"/>
              </a:buClr>
              <a:buNone/>
              <a:defRPr sz="3200">
                <a:solidFill>
                  <a:srgbClr val="FFFFFF"/>
                </a:solidFill>
              </a:defRPr>
            </a:pPr>
            <a:r>
              <a:rPr lang="en-US" sz="3200">
                <a:solidFill>
                  <a:srgbClr val="FFFFFF"/>
                </a:solidFill>
              </a:rPr>
              <a:t>Accessing university </a:t>
            </a:r>
            <a:r>
              <a:rPr lang="en-US" sz="3200" err="1">
                <a:solidFill>
                  <a:srgbClr val="FFFFFF"/>
                </a:solidFill>
              </a:rPr>
              <a:t>sharepoint</a:t>
            </a:r>
            <a:r>
              <a:rPr lang="en-US" sz="3200">
                <a:solidFill>
                  <a:srgbClr val="FFFFFF"/>
                </a:solidFill>
              </a:rPr>
              <a:t> files and subverting the restrictions placed on a student account by downloading files on to a personal desktop and running a Visual Basic application to analyze these files. </a:t>
            </a:r>
          </a:p>
          <a:p>
            <a:pPr marL="0" indent="0" algn="l">
              <a:lnSpc>
                <a:spcPts val="100"/>
              </a:lnSpc>
              <a:spcBef>
                <a:spcPts val="0"/>
              </a:spcBef>
              <a:spcAft>
                <a:spcPts val="0"/>
              </a:spcAft>
              <a:buClr>
                <a:srgbClr val="FFFFFF"/>
              </a:buClr>
              <a:buNone/>
              <a:defRPr sz="100">
                <a:solidFill>
                  <a:srgbClr val="FFFFFF"/>
                </a:solidFill>
              </a:defRPr>
            </a:pPr>
            <a:endParaRPr lang="en-US"/>
          </a:p>
        </p:txBody>
      </p:sp>
      <p:pic>
        <p:nvPicPr>
          <p:cNvPr id="4" name="Supporting graphic 52"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pic>
        <p:nvPicPr>
          <p:cNvPr id="5" name="Supporting graphic 52"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spTree>
    <p:custDataLst>
      <p:tags r:id="rId1"/>
    </p:custDataLst>
    <p:extLst>
      <p:ext uri="{BB962C8B-B14F-4D97-AF65-F5344CB8AC3E}">
        <p14:creationId xmlns:p14="http://schemas.microsoft.com/office/powerpoint/2010/main" val="3532731749"/>
      </p:ext>
    </p:extLst>
  </p:cSld>
  <p:clrMapOvr>
    <a:overrideClrMapping bg1="lt1" tx1="dk1" bg2="lt2" tx2="dk2" accent1="accent1" accent2="accent2" accent3="accent3" accent4="accent4" accent5="accent5" accent6="accent6" hlink="lt1" folHlink="lt1"/>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D89B-99D9-8CBB-24EF-4156B9307386}"/>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The “sort of good”</a:t>
            </a:r>
          </a:p>
        </p:txBody>
      </p:sp>
      <p:sp>
        <p:nvSpPr>
          <p:cNvPr id="3" name="Content Placeholder 2">
            <a:extLst>
              <a:ext uri="{FF2B5EF4-FFF2-40B4-BE49-F238E27FC236}">
                <a16:creationId xmlns:a16="http://schemas.microsoft.com/office/drawing/2014/main" id="{A064272F-26C1-6894-C8DB-8DE41329699F}"/>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fontAlgn="base">
              <a:lnSpc>
                <a:spcPct val="110000"/>
              </a:lnSpc>
              <a:spcBef>
                <a:spcPts val="0"/>
              </a:spcBef>
              <a:spcAft>
                <a:spcPts val="1300"/>
              </a:spcAft>
              <a:buClr>
                <a:srgbClr val="FFFFFF"/>
              </a:buClr>
              <a:defRPr sz="2300">
                <a:solidFill>
                  <a:srgbClr val="FFFFFF"/>
                </a:solidFill>
              </a:defRPr>
            </a:pPr>
            <a:r>
              <a:rPr lang="en-US" sz="2300">
                <a:solidFill>
                  <a:srgbClr val="FFFFFF"/>
                </a:solidFill>
              </a:rPr>
              <a:t>On the average, PIs and research administrators experienced saving an average of 5-15% of their time per week. </a:t>
            </a:r>
          </a:p>
          <a:p>
            <a:pPr marL="210312" indent="-182880" algn="l" fontAlgn="base">
              <a:lnSpc>
                <a:spcPct val="110000"/>
              </a:lnSpc>
              <a:spcBef>
                <a:spcPts val="0"/>
              </a:spcBef>
              <a:spcAft>
                <a:spcPts val="1300"/>
              </a:spcAft>
              <a:buClr>
                <a:srgbClr val="FFFFFF"/>
              </a:buClr>
              <a:defRPr sz="2300">
                <a:solidFill>
                  <a:srgbClr val="FFFFFF"/>
                </a:solidFill>
              </a:defRPr>
            </a:pPr>
            <a:r>
              <a:rPr lang="en-US" sz="2300">
                <a:solidFill>
                  <a:srgbClr val="FFFFFF"/>
                </a:solidFill>
              </a:rPr>
              <a:t>Still, time savings are significant across time and multiple personnel, freeing resources to focus on research or more complex research administration task </a:t>
            </a:r>
          </a:p>
          <a:p>
            <a:pPr marL="210312" indent="-182880" algn="l" fontAlgn="base">
              <a:lnSpc>
                <a:spcPct val="110000"/>
              </a:lnSpc>
              <a:spcBef>
                <a:spcPts val="0"/>
              </a:spcBef>
              <a:spcAft>
                <a:spcPts val="1300"/>
              </a:spcAft>
              <a:buClr>
                <a:srgbClr val="FFFFFF"/>
              </a:buClr>
              <a:defRPr sz="2300">
                <a:solidFill>
                  <a:srgbClr val="FFFFFF"/>
                </a:solidFill>
              </a:defRPr>
            </a:pPr>
            <a:r>
              <a:rPr lang="en-US" sz="2300">
                <a:solidFill>
                  <a:srgbClr val="FFFFFF"/>
                </a:solidFill>
              </a:rPr>
              <a:t>AI has demonstrated the greatest time savings when tasks were simpler, which can be achieved by breaking complex tasks into small steps </a:t>
            </a:r>
          </a:p>
          <a:p>
            <a:pPr marL="210312" indent="-182880" algn="l" fontAlgn="base">
              <a:lnSpc>
                <a:spcPct val="110000"/>
              </a:lnSpc>
              <a:spcBef>
                <a:spcPts val="0"/>
              </a:spcBef>
              <a:spcAft>
                <a:spcPts val="1300"/>
              </a:spcAft>
              <a:buClr>
                <a:srgbClr val="FFFFFF"/>
              </a:buClr>
              <a:defRPr sz="2300">
                <a:solidFill>
                  <a:srgbClr val="FFFFFF"/>
                </a:solidFill>
              </a:defRPr>
            </a:pPr>
            <a:r>
              <a:rPr lang="en-US" sz="2300">
                <a:solidFill>
                  <a:srgbClr val="FFFFFF"/>
                </a:solidFill>
              </a:rPr>
              <a:t>More experienced staff, whether software developers or research administrators, benefit more by using AI because they can identify and fix errors that less experienced staff miss.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1850417668"/>
      </p:ext>
    </p:extLst>
  </p:cSld>
  <p:clrMapOvr>
    <a:overrideClrMapping bg1="lt1" tx1="dk1" bg2="lt2" tx2="dk2" accent1="accent1" accent2="accent2" accent3="accent3" accent4="accent4" accent5="accent5" accent6="accent6" hlink="lt1" folHlink="lt1"/>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723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C5E6-04EA-27AE-6E32-74BEF4982881}"/>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Uses we observed are not the only uses</a:t>
            </a:r>
          </a:p>
        </p:txBody>
      </p:sp>
      <p:sp>
        <p:nvSpPr>
          <p:cNvPr id="3" name="Content Placeholder 2">
            <a:extLst>
              <a:ext uri="{FF2B5EF4-FFF2-40B4-BE49-F238E27FC236}">
                <a16:creationId xmlns:a16="http://schemas.microsoft.com/office/drawing/2014/main" id="{E631065B-EB1B-AAD0-550C-C4B7F21CB7B0}"/>
              </a:ext>
            </a:extLst>
          </p:cNvPr>
          <p:cNvSpPr>
            <a:spLocks noGrp="1"/>
          </p:cNvSpPr>
          <p:nvPr>
            <p:ph idx="1"/>
          </p:nvPr>
        </p:nvSpPr>
        <p:spPr>
          <a:xfrm>
            <a:off x="621792" y="1874519"/>
            <a:ext cx="6583680" cy="4553712"/>
          </a:xfrm>
        </p:spPr>
        <p:txBody>
          <a:bodyPr wrap="square" lIns="27432" tIns="27432" rIns="27432" bIns="27432">
            <a:noAutofit/>
          </a:bodyPr>
          <a:lstStyle/>
          <a:p>
            <a:pPr marL="0" indent="0" algn="l">
              <a:lnSpc>
                <a:spcPct val="110000"/>
              </a:lnSpc>
              <a:spcBef>
                <a:spcPts val="0"/>
              </a:spcBef>
              <a:spcAft>
                <a:spcPts val="2200"/>
              </a:spcAft>
              <a:buClr>
                <a:srgbClr val="FFFFFF"/>
              </a:buClr>
              <a:buNone/>
              <a:defRPr sz="3400">
                <a:solidFill>
                  <a:srgbClr val="FFFFFF"/>
                </a:solidFill>
              </a:defRPr>
            </a:pPr>
            <a:r>
              <a:rPr lang="en-US" sz="3400">
                <a:solidFill>
                  <a:srgbClr val="FFFFFF"/>
                </a:solidFill>
              </a:rPr>
              <a:t>Example, Auburn University uses an AI-driven platform to facilitate collaboration of researchers across disciplines</a:t>
            </a:r>
          </a:p>
        </p:txBody>
      </p:sp>
      <p:pic>
        <p:nvPicPr>
          <p:cNvPr id="4" name="Supporting graphic 54"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pic>
        <p:nvPicPr>
          <p:cNvPr id="5" name="Supporting graphic 54"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spTree>
    <p:custDataLst>
      <p:tags r:id="rId1"/>
    </p:custDataLst>
    <p:extLst>
      <p:ext uri="{BB962C8B-B14F-4D97-AF65-F5344CB8AC3E}">
        <p14:creationId xmlns:p14="http://schemas.microsoft.com/office/powerpoint/2010/main" val="759164849"/>
      </p:ext>
    </p:extLst>
  </p:cSld>
  <p:clrMapOvr>
    <a:overrideClrMapping bg1="lt1" tx1="dk1" bg2="lt2" tx2="dk2" accent1="accent1" accent2="accent2" accent3="accent3" accent4="accent4" accent5="accent5" accent6="accent6" hlink="lt1" folHlink="lt1"/>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1638-94ED-EA65-A00D-8CDB20F1A6D8}"/>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The Ugly</a:t>
            </a:r>
          </a:p>
        </p:txBody>
      </p:sp>
      <p:sp>
        <p:nvSpPr>
          <p:cNvPr id="3" name="Content Placeholder 2">
            <a:extLst>
              <a:ext uri="{FF2B5EF4-FFF2-40B4-BE49-F238E27FC236}">
                <a16:creationId xmlns:a16="http://schemas.microsoft.com/office/drawing/2014/main" id="{D21E655D-327F-81BE-1881-46FC78DCD70C}"/>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fontAlgn="base">
              <a:lnSpc>
                <a:spcPct val="110000"/>
              </a:lnSpc>
              <a:spcBef>
                <a:spcPts val="0"/>
              </a:spcBef>
              <a:spcAft>
                <a:spcPts val="2200"/>
              </a:spcAft>
              <a:buClr>
                <a:srgbClr val="FFFFFF"/>
              </a:buClr>
              <a:defRPr sz="3000">
                <a:solidFill>
                  <a:srgbClr val="FFFFFF"/>
                </a:solidFill>
              </a:defRPr>
            </a:pPr>
            <a:r>
              <a:rPr lang="en-US" sz="3000">
                <a:solidFill>
                  <a:srgbClr val="FFFFFF"/>
                </a:solidFill>
              </a:rPr>
              <a:t>Many have become over reliant on the tool, unaware of the mistakes it can bring and taking everything it produces as truth.</a:t>
            </a:r>
          </a:p>
          <a:p>
            <a:pPr marL="210312" indent="-182880" algn="l" fontAlgn="base">
              <a:lnSpc>
                <a:spcPct val="110000"/>
              </a:lnSpc>
              <a:spcBef>
                <a:spcPts val="0"/>
              </a:spcBef>
              <a:spcAft>
                <a:spcPts val="2200"/>
              </a:spcAft>
              <a:buClr>
                <a:srgbClr val="FFFFFF"/>
              </a:buClr>
              <a:defRPr sz="3000">
                <a:solidFill>
                  <a:srgbClr val="FFFFFF"/>
                </a:solidFill>
              </a:defRPr>
            </a:pPr>
            <a:r>
              <a:rPr lang="en-US" sz="3000">
                <a:solidFill>
                  <a:srgbClr val="FFFFFF"/>
                </a:solidFill>
              </a:rPr>
              <a:t>Users need to understand that LLM will “confidently produce false, misleading, or fabricated information”  </a:t>
            </a:r>
          </a:p>
          <a:p>
            <a:pPr marL="0" indent="0" algn="l">
              <a:lnSpc>
                <a:spcPts val="100"/>
              </a:lnSpc>
              <a:spcBef>
                <a:spcPts val="0"/>
              </a:spcBef>
              <a:spcAft>
                <a:spcPts val="0"/>
              </a:spcAft>
              <a:buClr>
                <a:srgbClr val="FFFFFF"/>
              </a:buClr>
              <a:buNone/>
              <a:defRPr sz="100">
                <a:solidFill>
                  <a:srgbClr val="FFFFFF"/>
                </a:solidFill>
              </a:defRPr>
            </a:pPr>
            <a:endParaRPr lang="en-US"/>
          </a:p>
        </p:txBody>
      </p:sp>
      <p:pic>
        <p:nvPicPr>
          <p:cNvPr id="4" name="Supporting graphic 55" descr="AI-generated illustrative photograph, not documentary evidence of a named person or institution."/>
          <p:cNvPicPr>
            <a:picLocks noChangeAspect="1"/>
          </p:cNvPicPr>
          <p:nvPr/>
        </p:nvPicPr>
        <p:blipFill>
          <a:blip r:embed="rId3"/>
          <a:srcRect/>
          <a:stretch>
            <a:fillRect/>
          </a:stretch>
        </p:blipFill>
        <p:spPr>
          <a:xfrm>
            <a:off x="7818120" y="2057400"/>
            <a:ext cx="3703320" cy="3703320"/>
          </a:xfrm>
          <a:prstGeom prst="rect">
            <a:avLst/>
          </a:prstGeom>
        </p:spPr>
      </p:pic>
      <p:pic>
        <p:nvPicPr>
          <p:cNvPr id="5" name="Supporting graphic 55" descr="AI-generated illustrative photograph, not documentary evidence of a named person or institution."/>
          <p:cNvPicPr>
            <a:picLocks noChangeAspect="1"/>
          </p:cNvPicPr>
          <p:nvPr/>
        </p:nvPicPr>
        <p:blipFill>
          <a:blip r:embed="rId3"/>
          <a:srcRect/>
          <a:stretch>
            <a:fillRect/>
          </a:stretch>
        </p:blipFill>
        <p:spPr>
          <a:xfrm>
            <a:off x="7818120" y="2057400"/>
            <a:ext cx="3703320" cy="3703320"/>
          </a:xfrm>
          <a:prstGeom prst="rect">
            <a:avLst/>
          </a:prstGeom>
        </p:spPr>
      </p:pic>
    </p:spTree>
    <p:extLst>
      <p:ext uri="{BB962C8B-B14F-4D97-AF65-F5344CB8AC3E}">
        <p14:creationId xmlns:p14="http://schemas.microsoft.com/office/powerpoint/2010/main" val="1158269370"/>
      </p:ext>
    </p:extLst>
  </p:cSld>
  <p:clrMapOvr>
    <a:overrideClrMapping bg1="lt1" tx1="dk1" bg2="lt2" tx2="dk2" accent1="accent1" accent2="accent2" accent3="accent3" accent4="accent4" accent5="accent5" accent6="accent6" hlink="lt1" folHlink="lt1"/>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EF25-BB78-E7ED-AAB3-BF6C03237DEB}"/>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Hallucinations</a:t>
            </a:r>
          </a:p>
        </p:txBody>
      </p:sp>
      <p:sp>
        <p:nvSpPr>
          <p:cNvPr id="3" name="Content Placeholder 2">
            <a:extLst>
              <a:ext uri="{FF2B5EF4-FFF2-40B4-BE49-F238E27FC236}">
                <a16:creationId xmlns:a16="http://schemas.microsoft.com/office/drawing/2014/main" id="{A3140F2E-FB43-84B1-8370-59B7B5B0937B}"/>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600">
                <a:solidFill>
                  <a:srgbClr val="FFFFFF"/>
                </a:solidFill>
              </a:defRPr>
            </a:pPr>
            <a:r>
              <a:rPr lang="en-US" sz="2600">
                <a:solidFill>
                  <a:srgbClr val="FFFFFF"/>
                </a:solidFill>
              </a:rPr>
              <a:t>AI hallucinations are "instances where an AI system produces outputs that sound plausible but are factually wrong, irrelevant, or entirely fabricated" </a:t>
            </a:r>
          </a:p>
          <a:p>
            <a:pPr marL="210312" indent="-182880" algn="l">
              <a:lnSpc>
                <a:spcPct val="110000"/>
              </a:lnSpc>
              <a:spcBef>
                <a:spcPts val="0"/>
              </a:spcBef>
              <a:spcAft>
                <a:spcPts val="2200"/>
              </a:spcAft>
              <a:buClr>
                <a:srgbClr val="FFFFFF"/>
              </a:buClr>
              <a:defRPr sz="2600">
                <a:solidFill>
                  <a:srgbClr val="FFFFFF"/>
                </a:solidFill>
              </a:defRPr>
            </a:pPr>
            <a:r>
              <a:rPr lang="en-US" sz="2600">
                <a:solidFill>
                  <a:srgbClr val="FFFFFF"/>
                </a:solidFill>
              </a:rPr>
              <a:t>LLM and generative AI (gen AI) tools will search their outputs and predict the next token in the sequence based on patterns </a:t>
            </a:r>
          </a:p>
          <a:p>
            <a:pPr marL="210312" indent="-182880" algn="l">
              <a:lnSpc>
                <a:spcPct val="110000"/>
              </a:lnSpc>
              <a:spcBef>
                <a:spcPts val="0"/>
              </a:spcBef>
              <a:spcAft>
                <a:spcPts val="2200"/>
              </a:spcAft>
              <a:buClr>
                <a:srgbClr val="FFFFFF"/>
              </a:buClr>
              <a:defRPr sz="2600">
                <a:solidFill>
                  <a:srgbClr val="FFFFFF"/>
                </a:solidFill>
              </a:defRPr>
            </a:pPr>
            <a:r>
              <a:rPr lang="en-US" sz="2600">
                <a:solidFill>
                  <a:srgbClr val="FFFFFF"/>
                </a:solidFill>
              </a:rPr>
              <a:t>If unable to find factual, credible data, it will present invented data, incorrect details and will go as far as creating URLS that do not exist and present them as factual outputs.  </a:t>
            </a:r>
          </a:p>
        </p:txBody>
      </p:sp>
    </p:spTree>
    <p:custDataLst>
      <p:tags r:id="rId1"/>
    </p:custDataLst>
    <p:extLst>
      <p:ext uri="{BB962C8B-B14F-4D97-AF65-F5344CB8AC3E}">
        <p14:creationId xmlns:p14="http://schemas.microsoft.com/office/powerpoint/2010/main" val="1383342096"/>
      </p:ext>
    </p:extLst>
  </p:cSld>
  <p:clrMapOvr>
    <a:overrideClrMapping bg1="lt1" tx1="dk1" bg2="lt2" tx2="dk2" accent1="accent1" accent2="accent2" accent3="accent3" accent4="accent4" accent5="accent5" accent6="accent6" hlink="lt1" folHlink="lt1"/>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A045-23A9-FA21-BA47-CB8F1FEAD6FB}"/>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AI and Native Americans</a:t>
            </a:r>
          </a:p>
        </p:txBody>
      </p:sp>
      <p:sp>
        <p:nvSpPr>
          <p:cNvPr id="3" name="Content Placeholder 2">
            <a:extLst>
              <a:ext uri="{FF2B5EF4-FFF2-40B4-BE49-F238E27FC236}">
                <a16:creationId xmlns:a16="http://schemas.microsoft.com/office/drawing/2014/main" id="{870E48D5-0282-9212-722E-CC0D07370478}"/>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800">
                <a:solidFill>
                  <a:srgbClr val="FFFFFF"/>
                </a:solidFill>
              </a:defRPr>
            </a:pPr>
            <a:r>
              <a:rPr lang="en-US" sz="2800">
                <a:solidFill>
                  <a:srgbClr val="FFFFFF"/>
                </a:solidFill>
              </a:rPr>
              <a:t>If the model does not have correct information, it will fabricate it. </a:t>
            </a:r>
          </a:p>
          <a:p>
            <a:pPr marL="210312" indent="-182880" algn="l">
              <a:lnSpc>
                <a:spcPct val="110000"/>
              </a:lnSpc>
              <a:spcBef>
                <a:spcPts val="0"/>
              </a:spcBef>
              <a:spcAft>
                <a:spcPts val="2200"/>
              </a:spcAft>
              <a:buClr>
                <a:srgbClr val="FFFFFF"/>
              </a:buClr>
              <a:defRPr sz="2800">
                <a:solidFill>
                  <a:srgbClr val="FFFFFF"/>
                </a:solidFill>
              </a:defRPr>
            </a:pPr>
            <a:r>
              <a:rPr lang="en-US" sz="2800">
                <a:solidFill>
                  <a:srgbClr val="FFFFFF"/>
                </a:solidFill>
              </a:rPr>
              <a:t>Years ago, when first prompted, ChatGPT gave ten teachings, while the correct information was the Seven Grandfather Teachings. This has been resolved by end users supplying the correct information. </a:t>
            </a:r>
          </a:p>
        </p:txBody>
      </p:sp>
    </p:spTree>
    <p:custDataLst>
      <p:tags r:id="rId1"/>
    </p:custDataLst>
    <p:extLst>
      <p:ext uri="{BB962C8B-B14F-4D97-AF65-F5344CB8AC3E}">
        <p14:creationId xmlns:p14="http://schemas.microsoft.com/office/powerpoint/2010/main" val="3675384598"/>
      </p:ext>
    </p:extLst>
  </p:cSld>
  <p:clrMapOvr>
    <a:overrideClrMapping bg1="lt1" tx1="dk1" bg2="lt2" tx2="dk2" accent1="accent1" accent2="accent2" accent3="accent3" accent4="accent4" accent5="accent5" accent6="accent6" hlink="lt1" folHlink="lt1"/>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317C7-E144-C2EB-CF1E-012CFDD34D21}"/>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AI and Indigenous languages</a:t>
            </a:r>
          </a:p>
        </p:txBody>
      </p:sp>
      <p:sp>
        <p:nvSpPr>
          <p:cNvPr id="3" name="Content Placeholder 2">
            <a:extLst>
              <a:ext uri="{FF2B5EF4-FFF2-40B4-BE49-F238E27FC236}">
                <a16:creationId xmlns:a16="http://schemas.microsoft.com/office/drawing/2014/main" id="{5888C415-3721-944A-0F26-CC1B3239E519}"/>
              </a:ext>
            </a:extLst>
          </p:cNvPr>
          <p:cNvSpPr>
            <a:spLocks noGrp="1"/>
          </p:cNvSpPr>
          <p:nvPr>
            <p:ph idx="1"/>
          </p:nvPr>
        </p:nvSpPr>
        <p:spPr>
          <a:xfrm>
            <a:off x="621792" y="1874519"/>
            <a:ext cx="6583680" cy="4553712"/>
          </a:xfrm>
        </p:spPr>
        <p:txBody>
          <a:bodyPr wrap="square" lIns="27432" tIns="27432" rIns="27432" bIns="27432">
            <a:noAutofit/>
          </a:bodyPr>
          <a:lstStyle/>
          <a:p>
            <a:pPr marL="0" indent="0" algn="l">
              <a:lnSpc>
                <a:spcPct val="110000"/>
              </a:lnSpc>
              <a:spcBef>
                <a:spcPts val="0"/>
              </a:spcBef>
              <a:spcAft>
                <a:spcPts val="2200"/>
              </a:spcAft>
              <a:buClr>
                <a:srgbClr val="FFFFFF"/>
              </a:buClr>
              <a:buNone/>
              <a:defRPr sz="2600">
                <a:solidFill>
                  <a:srgbClr val="FFFFFF"/>
                </a:solidFill>
              </a:defRPr>
            </a:pPr>
            <a:r>
              <a:rPr lang="en-US" sz="2600">
                <a:solidFill>
                  <a:srgbClr val="FFFFFF"/>
                </a:solidFill>
              </a:rPr>
              <a:t>"These systems are especially likely, given the limited datasets available for many Indigenous languages, to produce invented words, fabricated cultural teachings, or generalized 'pan-Indigenous' representations that flatten distinct nations or communities into one interchangeable identity" (</a:t>
            </a:r>
            <a:r>
              <a:rPr lang="en-US" sz="2600" err="1">
                <a:solidFill>
                  <a:srgbClr val="FFFFFF"/>
                </a:solidFill>
              </a:rPr>
              <a:t>Cbc</a:t>
            </a:r>
            <a:r>
              <a:rPr lang="en-US" sz="2600">
                <a:solidFill>
                  <a:srgbClr val="FFFFFF"/>
                </a:solidFill>
              </a:rPr>
              <a:t>, 2026)</a:t>
            </a:r>
          </a:p>
          <a:p>
            <a:pPr marL="0" indent="0" algn="l">
              <a:lnSpc>
                <a:spcPts val="100"/>
              </a:lnSpc>
              <a:spcBef>
                <a:spcPts val="0"/>
              </a:spcBef>
              <a:spcAft>
                <a:spcPts val="0"/>
              </a:spcAft>
              <a:buClr>
                <a:srgbClr val="FFFFFF"/>
              </a:buClr>
              <a:buNone/>
              <a:defRPr sz="100">
                <a:solidFill>
                  <a:srgbClr val="FFFFFF"/>
                </a:solidFill>
              </a:defRPr>
            </a:pPr>
            <a:endParaRPr lang="en-US"/>
          </a:p>
        </p:txBody>
      </p:sp>
      <p:pic>
        <p:nvPicPr>
          <p:cNvPr id="4" name="Supporting graphic 58"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pic>
        <p:nvPicPr>
          <p:cNvPr id="5" name="Supporting graphic 58"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spTree>
    <p:custDataLst>
      <p:tags r:id="rId1"/>
    </p:custDataLst>
    <p:extLst>
      <p:ext uri="{BB962C8B-B14F-4D97-AF65-F5344CB8AC3E}">
        <p14:creationId xmlns:p14="http://schemas.microsoft.com/office/powerpoint/2010/main" val="4270111603"/>
      </p:ext>
    </p:extLst>
  </p:cSld>
  <p:clrMapOvr>
    <a:overrideClrMapping bg1="lt1" tx1="dk1" bg2="lt2" tx2="dk2" accent1="accent1" accent2="accent2" accent3="accent3" accent4="accent4" accent5="accent5" accent6="accent6" hlink="lt1" folHlink="lt1"/>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9BE5-A374-0772-4D8B-3C672A104A9D}"/>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AI is a convincing liar</a:t>
            </a:r>
          </a:p>
        </p:txBody>
      </p:sp>
      <p:sp>
        <p:nvSpPr>
          <p:cNvPr id="3" name="Content Placeholder 2">
            <a:extLst>
              <a:ext uri="{FF2B5EF4-FFF2-40B4-BE49-F238E27FC236}">
                <a16:creationId xmlns:a16="http://schemas.microsoft.com/office/drawing/2014/main" id="{3EAF32C3-B4C4-ACBE-19D9-9C89E5AD5598}"/>
              </a:ext>
            </a:extLst>
          </p:cNvPr>
          <p:cNvSpPr>
            <a:spLocks noGrp="1"/>
          </p:cNvSpPr>
          <p:nvPr>
            <p:ph idx="1"/>
          </p:nvPr>
        </p:nvSpPr>
        <p:spPr>
          <a:xfrm>
            <a:off x="621792" y="1874519"/>
            <a:ext cx="10927080" cy="4526280"/>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800">
                <a:solidFill>
                  <a:srgbClr val="FFFFFF"/>
                </a:solidFill>
              </a:defRPr>
            </a:pPr>
            <a:r>
              <a:rPr lang="en-US" sz="2800">
                <a:solidFill>
                  <a:srgbClr val="FFFFFF"/>
                </a:solidFill>
              </a:rPr>
              <a:t> ChatGPT was able to "create a highly convincing medical article that is completely fabricated with limited effort from a human user in a matter of hours" (</a:t>
            </a:r>
            <a:r>
              <a:rPr lang="en-US" sz="2800" err="1">
                <a:solidFill>
                  <a:srgbClr val="FFFFFF"/>
                </a:solidFill>
              </a:rPr>
              <a:t>Májovský</a:t>
            </a:r>
            <a:r>
              <a:rPr lang="en-US" sz="2800">
                <a:solidFill>
                  <a:srgbClr val="FFFFFF"/>
                </a:solidFill>
              </a:rPr>
              <a:t> et al., 2023). </a:t>
            </a:r>
          </a:p>
          <a:p>
            <a:pPr marL="210312" indent="-182880" algn="l">
              <a:lnSpc>
                <a:spcPct val="110000"/>
              </a:lnSpc>
              <a:spcBef>
                <a:spcPts val="0"/>
              </a:spcBef>
              <a:spcAft>
                <a:spcPts val="2200"/>
              </a:spcAft>
              <a:buClr>
                <a:srgbClr val="FFFFFF"/>
              </a:buClr>
              <a:defRPr sz="2800">
                <a:solidFill>
                  <a:srgbClr val="FFFFFF"/>
                </a:solidFill>
              </a:defRPr>
            </a:pPr>
            <a:r>
              <a:rPr lang="en-US" sz="2800">
                <a:solidFill>
                  <a:srgbClr val="FFFFFF"/>
                </a:solidFill>
              </a:rPr>
              <a:t>If professionals in the medical field are relying on AI to research past diagnoses and come across fabricated articles and make decisions on patients based on this information</a:t>
            </a:r>
          </a:p>
        </p:txBody>
      </p:sp>
    </p:spTree>
    <p:custDataLst>
      <p:tags r:id="rId1"/>
    </p:custDataLst>
    <p:extLst>
      <p:ext uri="{BB962C8B-B14F-4D97-AF65-F5344CB8AC3E}">
        <p14:creationId xmlns:p14="http://schemas.microsoft.com/office/powerpoint/2010/main" val="3637901297"/>
      </p:ext>
    </p:extLst>
  </p:cSld>
  <p:clrMapOvr>
    <a:overrideClrMapping bg1="lt1" tx1="dk1" bg2="lt2" tx2="dk2" accent1="accent1" accent2="accent2" accent3="accent3" accent4="accent4" accent5="accent5" accent6="accent6" hlink="lt1" folHlink="lt1"/>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39ECB-EA42-7129-7D83-A1D5DDAB06B9}"/>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Information input is not confidential</a:t>
            </a:r>
          </a:p>
        </p:txBody>
      </p:sp>
      <p:sp>
        <p:nvSpPr>
          <p:cNvPr id="3" name="Content Placeholder 2">
            <a:extLst>
              <a:ext uri="{FF2B5EF4-FFF2-40B4-BE49-F238E27FC236}">
                <a16:creationId xmlns:a16="http://schemas.microsoft.com/office/drawing/2014/main" id="{FD90E5F0-692C-A2E1-7E94-E88D729095C5}"/>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3000">
                <a:solidFill>
                  <a:srgbClr val="FFFFFF"/>
                </a:solidFill>
              </a:defRPr>
            </a:pPr>
            <a:r>
              <a:rPr lang="en-US" sz="3000">
                <a:solidFill>
                  <a:srgbClr val="FFFFFF"/>
                </a:solidFill>
              </a:rPr>
              <a:t>All language models save input and use it to generate responses for other users asking questions. </a:t>
            </a:r>
          </a:p>
          <a:p>
            <a:pPr marL="210312" indent="-182880" algn="l">
              <a:lnSpc>
                <a:spcPct val="110000"/>
              </a:lnSpc>
              <a:spcBef>
                <a:spcPts val="0"/>
              </a:spcBef>
              <a:spcAft>
                <a:spcPts val="2200"/>
              </a:spcAft>
              <a:buClr>
                <a:srgbClr val="FFFFFF"/>
              </a:buClr>
              <a:defRPr sz="3000">
                <a:solidFill>
                  <a:srgbClr val="FFFFFF"/>
                </a:solidFill>
              </a:defRPr>
            </a:pPr>
            <a:r>
              <a:rPr lang="en-US" sz="3000">
                <a:solidFill>
                  <a:srgbClr val="FFFFFF"/>
                </a:solidFill>
              </a:rPr>
              <a:t>Confidential information that is input, could potentially be used to answer questions asked about the information that was input.</a:t>
            </a:r>
          </a:p>
        </p:txBody>
      </p:sp>
      <p:pic>
        <p:nvPicPr>
          <p:cNvPr id="4" name="Supporting graphic 60"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pic>
        <p:nvPicPr>
          <p:cNvPr id="5" name="Supporting graphic 60"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spTree>
    <p:custDataLst>
      <p:tags r:id="rId1"/>
    </p:custDataLst>
    <p:extLst>
      <p:ext uri="{BB962C8B-B14F-4D97-AF65-F5344CB8AC3E}">
        <p14:creationId xmlns:p14="http://schemas.microsoft.com/office/powerpoint/2010/main" val="3984055475"/>
      </p:ext>
    </p:extLst>
  </p:cSld>
  <p:clrMapOvr>
    <a:overrideClrMapping bg1="lt1" tx1="dk1" bg2="lt2" tx2="dk2" accent1="accent1" accent2="accent2" accent3="accent3" accent4="accent4" accent5="accent5" accent6="accent6" hlink="lt1" folHlink="lt1"/>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47D01-A3FA-C563-3139-96967FA40E4E}"/>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Impact of AI on employees &amp; employment</a:t>
            </a:r>
          </a:p>
        </p:txBody>
      </p:sp>
      <p:sp>
        <p:nvSpPr>
          <p:cNvPr id="3" name="Content Placeholder 2">
            <a:extLst>
              <a:ext uri="{FF2B5EF4-FFF2-40B4-BE49-F238E27FC236}">
                <a16:creationId xmlns:a16="http://schemas.microsoft.com/office/drawing/2014/main" id="{F7BE0489-89C8-1EC0-6FFC-9DB1CABC6F8A}"/>
              </a:ext>
            </a:extLst>
          </p:cNvPr>
          <p:cNvSpPr>
            <a:spLocks noGrp="1"/>
          </p:cNvSpPr>
          <p:nvPr>
            <p:ph idx="1"/>
          </p:nvPr>
        </p:nvSpPr>
        <p:spPr>
          <a:xfrm>
            <a:off x="621792" y="1874519"/>
            <a:ext cx="6583680" cy="4553712"/>
          </a:xfrm>
        </p:spPr>
        <p:txBody>
          <a:bodyPr wrap="square" lIns="27432" tIns="27432" rIns="27432" bIns="27432">
            <a:noAutofit/>
          </a:bodyPr>
          <a:lstStyle/>
          <a:p>
            <a:pPr marL="210312" indent="-182880" algn="l">
              <a:lnSpc>
                <a:spcPct val="110000"/>
              </a:lnSpc>
              <a:spcBef>
                <a:spcPts val="0"/>
              </a:spcBef>
              <a:spcAft>
                <a:spcPts val="2200"/>
              </a:spcAft>
              <a:buClr>
                <a:srgbClr val="FFFFFF"/>
              </a:buClr>
              <a:defRPr sz="2400">
                <a:solidFill>
                  <a:srgbClr val="FFFFFF"/>
                </a:solidFill>
              </a:defRPr>
            </a:pPr>
            <a:r>
              <a:rPr lang="en-US" sz="2400">
                <a:solidFill>
                  <a:srgbClr val="FFFFFF"/>
                </a:solidFill>
              </a:rPr>
              <a:t>Companies are replacing duties and, in some cases, full employees with AI. </a:t>
            </a:r>
          </a:p>
          <a:p>
            <a:pPr marL="210312" indent="-182880" algn="l">
              <a:lnSpc>
                <a:spcPct val="110000"/>
              </a:lnSpc>
              <a:spcBef>
                <a:spcPts val="0"/>
              </a:spcBef>
              <a:spcAft>
                <a:spcPts val="2200"/>
              </a:spcAft>
              <a:buClr>
                <a:srgbClr val="FFFFFF"/>
              </a:buClr>
              <a:defRPr sz="2400">
                <a:solidFill>
                  <a:srgbClr val="FFFFFF"/>
                </a:solidFill>
              </a:defRPr>
            </a:pPr>
            <a:r>
              <a:rPr lang="en-US" sz="2400">
                <a:solidFill>
                  <a:srgbClr val="FFFFFF"/>
                </a:solidFill>
              </a:rPr>
              <a:t>This replacement is causing more work for the employees who remain. Companies are using AI-generated code, which looks perfect, but the code fails. </a:t>
            </a:r>
          </a:p>
          <a:p>
            <a:pPr marL="210312" indent="-182880" algn="l">
              <a:lnSpc>
                <a:spcPct val="110000"/>
              </a:lnSpc>
              <a:spcBef>
                <a:spcPts val="0"/>
              </a:spcBef>
              <a:spcAft>
                <a:spcPts val="2200"/>
              </a:spcAft>
              <a:buClr>
                <a:srgbClr val="FFFFFF"/>
              </a:buClr>
              <a:defRPr sz="2400">
                <a:solidFill>
                  <a:srgbClr val="FFFFFF"/>
                </a:solidFill>
              </a:defRPr>
            </a:pPr>
            <a:r>
              <a:rPr lang="en-US" sz="2400">
                <a:solidFill>
                  <a:srgbClr val="FFFFFF"/>
                </a:solidFill>
              </a:rPr>
              <a:t>46% of developers distrust any AI created code because of the work it takes to fix mistakes</a:t>
            </a:r>
          </a:p>
        </p:txBody>
      </p:sp>
      <p:pic>
        <p:nvPicPr>
          <p:cNvPr id="4" name="Supporting graphic 61"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pic>
        <p:nvPicPr>
          <p:cNvPr id="5" name="Supporting graphic 61" descr="AI-generated illustrative photograph, not documentary evidence of a named person or institution."/>
          <p:cNvPicPr>
            <a:picLocks noChangeAspect="1"/>
          </p:cNvPicPr>
          <p:nvPr/>
        </p:nvPicPr>
        <p:blipFill>
          <a:blip r:embed="rId4"/>
          <a:srcRect/>
          <a:stretch>
            <a:fillRect/>
          </a:stretch>
        </p:blipFill>
        <p:spPr>
          <a:xfrm>
            <a:off x="7818120" y="2057400"/>
            <a:ext cx="3703320" cy="3703320"/>
          </a:xfrm>
          <a:prstGeom prst="rect">
            <a:avLst/>
          </a:prstGeom>
        </p:spPr>
      </p:pic>
    </p:spTree>
    <p:custDataLst>
      <p:tags r:id="rId1"/>
    </p:custDataLst>
    <p:extLst>
      <p:ext uri="{BB962C8B-B14F-4D97-AF65-F5344CB8AC3E}">
        <p14:creationId xmlns:p14="http://schemas.microsoft.com/office/powerpoint/2010/main" val="3617804020"/>
      </p:ext>
    </p:extLst>
  </p:cSld>
  <p:clrMapOvr>
    <a:overrideClrMapping bg1="lt1" tx1="dk1" bg2="lt2" tx2="dk2" accent1="accent1" accent2="accent2" accent3="accent3" accent4="accent4" accent5="accent5" accent6="accent6" hlink="lt1" folHlink="lt1"/>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B792-B57A-4D08-2A2F-8942D4CB54CA}"/>
              </a:ext>
            </a:extLst>
          </p:cNvPr>
          <p:cNvSpPr>
            <a:spLocks noGrp="1"/>
          </p:cNvSpPr>
          <p:nvPr>
            <p:ph type="title"/>
          </p:nvPr>
        </p:nvSpPr>
        <p:spPr>
          <a:xfrm>
            <a:off x="594360" y="411480"/>
            <a:ext cx="10972800" cy="1051560"/>
          </a:xfrm>
        </p:spPr>
        <p:txBody>
          <a:bodyPr wrap="square" lIns="27432" tIns="27432" rIns="27432" bIns="27432">
            <a:noAutofit/>
          </a:bodyPr>
          <a:lstStyle/>
          <a:p>
            <a:pPr marL="0" indent="0" algn="l">
              <a:lnSpc>
                <a:spcPct val="110000"/>
              </a:lnSpc>
              <a:spcBef>
                <a:spcPts val="0"/>
              </a:spcBef>
              <a:spcAft>
                <a:spcPts val="0"/>
              </a:spcAft>
              <a:buClr>
                <a:srgbClr val="FFFFFF"/>
              </a:buClr>
              <a:buNone/>
              <a:defRPr sz="3600" b="1">
                <a:solidFill>
                  <a:srgbClr val="FFFFFF"/>
                </a:solidFill>
              </a:defRPr>
            </a:pPr>
            <a:r>
              <a:rPr lang="en-US" sz="3600" b="1">
                <a:solidFill>
                  <a:srgbClr val="FFFFFF"/>
                </a:solidFill>
              </a:rPr>
              <a:t>AI use NOT AI over-reliance</a:t>
            </a:r>
          </a:p>
        </p:txBody>
      </p:sp>
      <p:sp>
        <p:nvSpPr>
          <p:cNvPr id="3" name="Content Placeholder 2">
            <a:extLst>
              <a:ext uri="{FF2B5EF4-FFF2-40B4-BE49-F238E27FC236}">
                <a16:creationId xmlns:a16="http://schemas.microsoft.com/office/drawing/2014/main" id="{660AFC13-2163-6582-152C-638DD960FB5A}"/>
              </a:ext>
            </a:extLst>
          </p:cNvPr>
          <p:cNvSpPr>
            <a:spLocks noGrp="1"/>
          </p:cNvSpPr>
          <p:nvPr>
            <p:ph idx="1"/>
          </p:nvPr>
        </p:nvSpPr>
        <p:spPr>
          <a:xfrm>
            <a:off x="621792" y="1691640"/>
            <a:ext cx="10927080" cy="4709160"/>
          </a:xfrm>
        </p:spPr>
        <p:txBody>
          <a:bodyPr wrap="square" lIns="27432" tIns="27432" rIns="27432" bIns="27432">
            <a:noAutofit/>
          </a:bodyPr>
          <a:lstStyle/>
          <a:p>
            <a:pPr marL="210312" indent="-182880" algn="l">
              <a:lnSpc>
                <a:spcPct val="110000"/>
              </a:lnSpc>
              <a:spcBef>
                <a:spcPts val="0"/>
              </a:spcBef>
              <a:spcAft>
                <a:spcPts val="1300"/>
              </a:spcAft>
              <a:buClr>
                <a:srgbClr val="FFFFFF"/>
              </a:buClr>
              <a:defRPr sz="2100">
                <a:solidFill>
                  <a:srgbClr val="FFFFFF"/>
                </a:solidFill>
              </a:defRPr>
            </a:pPr>
            <a:r>
              <a:rPr lang="en-US" sz="2100">
                <a:solidFill>
                  <a:srgbClr val="FFFFFF"/>
                </a:solidFill>
              </a:rPr>
              <a:t>"AI hallucinations"—plausible-sounding yet entirely fabricated information generated through predictive guesswork</a:t>
            </a:r>
          </a:p>
          <a:p>
            <a:pPr marL="210312" indent="-182880" algn="l">
              <a:lnSpc>
                <a:spcPct val="110000"/>
              </a:lnSpc>
              <a:spcBef>
                <a:spcPts val="0"/>
              </a:spcBef>
              <a:spcAft>
                <a:spcPts val="1300"/>
              </a:spcAft>
              <a:buClr>
                <a:srgbClr val="FFFFFF"/>
              </a:buClr>
              <a:defRPr sz="2100">
                <a:solidFill>
                  <a:srgbClr val="FFFFFF"/>
                </a:solidFill>
              </a:defRPr>
            </a:pPr>
            <a:r>
              <a:rPr lang="en-US" sz="2100">
                <a:solidFill>
                  <a:srgbClr val="FFFFFF"/>
                </a:solidFill>
              </a:rPr>
              <a:t>Hallucinations create severe real-world harms, </a:t>
            </a:r>
          </a:p>
          <a:p>
            <a:pPr marL="393192" lvl="1" indent="-182880" algn="l">
              <a:lnSpc>
                <a:spcPct val="110000"/>
              </a:lnSpc>
              <a:spcBef>
                <a:spcPts val="0"/>
              </a:spcBef>
              <a:spcAft>
                <a:spcPts val="1300"/>
              </a:spcAft>
              <a:buClr>
                <a:srgbClr val="FFFFFF"/>
              </a:buClr>
              <a:defRPr sz="2100">
                <a:solidFill>
                  <a:srgbClr val="FFFFFF"/>
                </a:solidFill>
              </a:defRPr>
            </a:pPr>
            <a:r>
              <a:rPr lang="en-US" sz="2100">
                <a:solidFill>
                  <a:srgbClr val="FFFFFF"/>
                </a:solidFill>
              </a:rPr>
              <a:t>Undermining Indigenous language and cultural preservation through the creation of fake vocabulary and inaccurate cultural teachings, </a:t>
            </a:r>
          </a:p>
          <a:p>
            <a:pPr marL="393192" lvl="1" indent="-182880" algn="l">
              <a:lnSpc>
                <a:spcPct val="110000"/>
              </a:lnSpc>
              <a:spcBef>
                <a:spcPts val="0"/>
              </a:spcBef>
              <a:spcAft>
                <a:spcPts val="1300"/>
              </a:spcAft>
              <a:buClr>
                <a:srgbClr val="FFFFFF"/>
              </a:buClr>
              <a:defRPr sz="2100">
                <a:solidFill>
                  <a:srgbClr val="FFFFFF"/>
                </a:solidFill>
              </a:defRPr>
            </a:pPr>
            <a:r>
              <a:rPr lang="en-US" sz="2100">
                <a:solidFill>
                  <a:srgbClr val="FFFFFF"/>
                </a:solidFill>
              </a:rPr>
              <a:t>Threatening public health by generating convincing, fraudulent medical research. </a:t>
            </a:r>
          </a:p>
          <a:p>
            <a:pPr marL="210312" indent="-182880" algn="l">
              <a:lnSpc>
                <a:spcPct val="110000"/>
              </a:lnSpc>
              <a:spcBef>
                <a:spcPts val="0"/>
              </a:spcBef>
              <a:spcAft>
                <a:spcPts val="1300"/>
              </a:spcAft>
              <a:buClr>
                <a:srgbClr val="FFFFFF"/>
              </a:buClr>
              <a:defRPr sz="2100">
                <a:solidFill>
                  <a:srgbClr val="FFFFFF"/>
                </a:solidFill>
              </a:defRPr>
            </a:pPr>
            <a:r>
              <a:rPr lang="en-US" sz="2100">
                <a:solidFill>
                  <a:srgbClr val="FFFFFF"/>
                </a:solidFill>
              </a:rPr>
              <a:t>Generative AI poses major data privacy risks </a:t>
            </a:r>
          </a:p>
          <a:p>
            <a:pPr marL="210312" indent="-182880" algn="l">
              <a:lnSpc>
                <a:spcPct val="110000"/>
              </a:lnSpc>
              <a:spcBef>
                <a:spcPts val="0"/>
              </a:spcBef>
              <a:spcAft>
                <a:spcPts val="1300"/>
              </a:spcAft>
              <a:buClr>
                <a:srgbClr val="FFFFFF"/>
              </a:buClr>
              <a:defRPr sz="2100">
                <a:solidFill>
                  <a:srgbClr val="FFFFFF"/>
                </a:solidFill>
              </a:defRPr>
            </a:pPr>
            <a:r>
              <a:rPr lang="en-US" sz="2100">
                <a:solidFill>
                  <a:srgbClr val="FFFFFF"/>
                </a:solidFill>
              </a:rPr>
              <a:t>Corporate attempts to replace human workers with these tools often backfire, where failing AI-generated code increases workloads for remaining staff and drives widespread professional distrust. </a:t>
            </a:r>
          </a:p>
          <a:p>
            <a:pPr marL="0" indent="0" algn="l">
              <a:lnSpc>
                <a:spcPts val="100"/>
              </a:lnSpc>
              <a:spcBef>
                <a:spcPts val="0"/>
              </a:spcBef>
              <a:spcAft>
                <a:spcPts val="0"/>
              </a:spcAft>
              <a:buClr>
                <a:srgbClr val="FFFFFF"/>
              </a:buClr>
              <a:buNone/>
              <a:defRPr sz="100">
                <a:solidFill>
                  <a:srgbClr val="FFFFFF"/>
                </a:solidFill>
              </a:defRPr>
            </a:pPr>
            <a:endParaRPr lang="en-US"/>
          </a:p>
        </p:txBody>
      </p:sp>
    </p:spTree>
    <p:custDataLst>
      <p:tags r:id="rId1"/>
    </p:custDataLst>
    <p:extLst>
      <p:ext uri="{BB962C8B-B14F-4D97-AF65-F5344CB8AC3E}">
        <p14:creationId xmlns:p14="http://schemas.microsoft.com/office/powerpoint/2010/main" val="1870440724"/>
      </p:ext>
    </p:extLst>
  </p:cSld>
  <p:clrMapOvr>
    <a:overrideClrMapping bg1="lt1" tx1="dk1" bg2="lt2" tx2="dk2" accent1="accent1" accent2="accent2" accent3="accent3" accent4="accent4" accent5="accent5" accent6="accent6" hlink="lt1" folHlink="lt1"/>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6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une">
  <a:themeElements>
    <a:clrScheme name="Dune">
      <a:dk1>
        <a:srgbClr val="131313"/>
      </a:dk1>
      <a:lt1>
        <a:sysClr val="window" lastClr="FFFFFF"/>
      </a:lt1>
      <a:dk2>
        <a:srgbClr val="272D2B"/>
      </a:dk2>
      <a:lt2>
        <a:srgbClr val="F0EDE6"/>
      </a:lt2>
      <a:accent1>
        <a:srgbClr val="647E6B"/>
      </a:accent1>
      <a:accent2>
        <a:srgbClr val="476262"/>
      </a:accent2>
      <a:accent3>
        <a:srgbClr val="9B8C69"/>
      </a:accent3>
      <a:accent4>
        <a:srgbClr val="BA988C"/>
      </a:accent4>
      <a:accent5>
        <a:srgbClr val="A27C7C"/>
      </a:accent5>
      <a:accent6>
        <a:srgbClr val="79958B"/>
      </a:accent6>
      <a:hlink>
        <a:srgbClr val="476262"/>
      </a:hlink>
      <a:folHlink>
        <a:srgbClr val="A27C7C"/>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7A434096-21D7-44B8-8536-5670F4990977}" vid="{9E2B180D-3A1B-4983-B64A-9C133C18DC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38f4150-a237-49d5-87f1-c842f91e047a" xsi:nil="true"/>
    <lcf76f155ced4ddcb4097134ff3c332f xmlns="9c4930e3-d836-4d09-a700-7565e0786b7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B6C658BCE08CE42948962256CAB7F32" ma:contentTypeVersion="12" ma:contentTypeDescription="Create a new document." ma:contentTypeScope="" ma:versionID="45d8e469df4db27cc6ea8077e1080635">
  <xsd:schema xmlns:xsd="http://www.w3.org/2001/XMLSchema" xmlns:xs="http://www.w3.org/2001/XMLSchema" xmlns:p="http://schemas.microsoft.com/office/2006/metadata/properties" xmlns:ns2="9c4930e3-d836-4d09-a700-7565e0786b76" xmlns:ns3="938f4150-a237-49d5-87f1-c842f91e047a" targetNamespace="http://schemas.microsoft.com/office/2006/metadata/properties" ma:root="true" ma:fieldsID="02b5a8840cf694b1d14198caad5faaed" ns2:_="" ns3:_="">
    <xsd:import namespace="9c4930e3-d836-4d09-a700-7565e0786b76"/>
    <xsd:import namespace="938f4150-a237-49d5-87f1-c842f91e047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4930e3-d836-4d09-a700-7565e0786b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8cfe719-5118-4d43-ba73-4d58e9725e87"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8f4150-a237-49d5-87f1-c842f91e047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e80bce-319f-499d-9e3b-071fd4961eb1}" ma:internalName="TaxCatchAll" ma:showField="CatchAllData" ma:web="938f4150-a237-49d5-87f1-c842f91e04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88A3D8-6611-40D9-A299-BF8D1D2C3D80}">
  <ds:schemaRefs>
    <ds:schemaRef ds:uri="http://schemas.microsoft.com/office/2006/metadata/properties"/>
    <ds:schemaRef ds:uri="http://schemas.microsoft.com/office/infopath/2007/PartnerControls"/>
    <ds:schemaRef ds:uri="938f4150-a237-49d5-87f1-c842f91e047a"/>
    <ds:schemaRef ds:uri="9c4930e3-d836-4d09-a700-7565e0786b76"/>
  </ds:schemaRefs>
</ds:datastoreItem>
</file>

<file path=customXml/itemProps2.xml><?xml version="1.0" encoding="utf-8"?>
<ds:datastoreItem xmlns:ds="http://schemas.openxmlformats.org/officeDocument/2006/customXml" ds:itemID="{57BD56E8-4816-4D4C-BE22-800F565C1E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4930e3-d836-4d09-a700-7565e0786b76"/>
    <ds:schemaRef ds:uri="938f4150-a237-49d5-87f1-c842f91e04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BC9806-6D04-4302-ABEC-A1CBB2F9AE24}">
  <ds:schemaRefs>
    <ds:schemaRef ds:uri="http://schemas.microsoft.com/sharepoint/v3/contenttype/forms"/>
  </ds:schemaRefs>
</ds:datastoreItem>
</file>

<file path=docMetadata/LabelInfo.xml><?xml version="1.0" encoding="utf-8"?>
<clbl:labelList xmlns:clbl="http://schemas.microsoft.com/office/2020/mipLabelMetadata">
  <clbl:label id="{741bf7de-e2e5-46df-8d67-82607df9deaa}" enabled="0" method="" siteId="{741bf7de-e2e5-46df-8d67-82607df9deaa}" removed="1"/>
</clbl:labelList>
</file>

<file path=docProps/app.xml><?xml version="1.0" encoding="utf-8"?>
<Properties xmlns="http://schemas.openxmlformats.org/officeDocument/2006/extended-properties" xmlns:vt="http://schemas.openxmlformats.org/officeDocument/2006/docPropsVTypes">
  <Template>Dune</Template>
  <TotalTime>2206</TotalTime>
  <Words>9525</Words>
  <Application>Microsoft Macintosh PowerPoint</Application>
  <PresentationFormat>Widescreen</PresentationFormat>
  <Paragraphs>633</Paragraphs>
  <Slides>61</Slides>
  <Notes>58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Aptos</vt:lpstr>
      <vt:lpstr>Arial</vt:lpstr>
      <vt:lpstr>Neue Haas Grotesk Text Pro</vt:lpstr>
      <vt:lpstr>Segoe UI</vt:lpstr>
      <vt:lpstr>Dune</vt:lpstr>
      <vt:lpstr>Uses of Generative Artificial Intelligence in Research Administration: Good, Bad and Ugly    </vt:lpstr>
      <vt:lpstr>The Problems</vt:lpstr>
      <vt:lpstr>Problem is getting worse!</vt:lpstr>
      <vt:lpstr>Problem is even worse</vt:lpstr>
      <vt:lpstr>How do we do more with less resources?</vt:lpstr>
      <vt:lpstr>Could generative AI be the solution?</vt:lpstr>
      <vt:lpstr>Adoption of generative AI</vt:lpstr>
      <vt:lpstr>More concerns than cost</vt:lpstr>
      <vt:lpstr>AI Users are Confidently Wrong</vt:lpstr>
      <vt:lpstr>Generative artificial intelligence can be the solution when intelligently applied.  </vt:lpstr>
      <vt:lpstr>TaMPER framework proposes five steps in effective AI use in research administration</vt:lpstr>
      <vt:lpstr>Model Selection</vt:lpstr>
      <vt:lpstr>Our sample</vt:lpstr>
      <vt:lpstr>Generative artificial intelligence (AI) can be summarized into four broad categories.</vt:lpstr>
      <vt:lpstr>“AI-assisted coding” of Google Apps Scripts and VBA scripts  is NOT vibe-coding </vt:lpstr>
      <vt:lpstr>Effective AI- assisted coding</vt:lpstr>
      <vt:lpstr>Example 1: AI-assisted coding to write a VBA macro for effort reporting    </vt:lpstr>
      <vt:lpstr>Step by Step breakdown</vt:lpstr>
      <vt:lpstr>Step by Step </vt:lpstr>
      <vt:lpstr>Step by Step </vt:lpstr>
      <vt:lpstr>Step by Step </vt:lpstr>
      <vt:lpstr>Example 2 AI-assisted coding to write a Google apps script to track documents </vt:lpstr>
      <vt:lpstr>PowerPoint Presentation</vt:lpstr>
      <vt:lpstr>Why 15 prompts?    </vt:lpstr>
      <vt:lpstr>Why 15 prompts?    </vt:lpstr>
      <vt:lpstr>Key take-aways  </vt:lpstr>
      <vt:lpstr>The prompt that worked</vt:lpstr>
      <vt:lpstr>Example 3: AI-assisted coding Google app to eliminate sending duplicate emails </vt:lpstr>
      <vt:lpstr>Key take-away </vt:lpstr>
      <vt:lpstr>Example 4: AI-assisted debugging a Google apps   </vt:lpstr>
      <vt:lpstr>WHY did the code quit working?</vt:lpstr>
      <vt:lpstr>Key take-away </vt:lpstr>
      <vt:lpstr>Digital intern: Automation of clerical tasks   </vt:lpstr>
      <vt:lpstr>Improving Appearance of Statistical/ Financial Software Output </vt:lpstr>
      <vt:lpstr>Improving Appearance of Statistical/ Financial Software Output </vt:lpstr>
      <vt:lpstr>Improving Appearance of Statistical/ Financial Software Output </vt:lpstr>
      <vt:lpstr>Key take-aways</vt:lpstr>
      <vt:lpstr>AI Tutor</vt:lpstr>
      <vt:lpstr>Human-in-the-loop required  </vt:lpstr>
      <vt:lpstr>Application of Generative AI to Research Administration Across Institution Types </vt:lpstr>
      <vt:lpstr>Writing the proposal</vt:lpstr>
      <vt:lpstr>Step 2</vt:lpstr>
      <vt:lpstr>AI can be an efficient START</vt:lpstr>
      <vt:lpstr>I love open source models</vt:lpstr>
      <vt:lpstr>Use models to return information from specific information on your computer </vt:lpstr>
      <vt:lpstr>PowerPoint Presentation</vt:lpstr>
      <vt:lpstr>Saving space </vt:lpstr>
      <vt:lpstr>The Bad</vt:lpstr>
      <vt:lpstr>The Good?</vt:lpstr>
      <vt:lpstr>Three major issues with AI</vt:lpstr>
      <vt:lpstr>Inappropriate use of AI: Example </vt:lpstr>
      <vt:lpstr>The “sort of good”</vt:lpstr>
      <vt:lpstr>Uses we observed are not the only uses</vt:lpstr>
      <vt:lpstr>The Ugly</vt:lpstr>
      <vt:lpstr>Hallucinations</vt:lpstr>
      <vt:lpstr>AI and Native Americans</vt:lpstr>
      <vt:lpstr>AI and Indigenous languages</vt:lpstr>
      <vt:lpstr>AI is a convincing liar</vt:lpstr>
      <vt:lpstr>Information input is not confidential</vt:lpstr>
      <vt:lpstr>Impact of AI on employees &amp; employment</vt:lpstr>
      <vt:lpstr>AI use NOT AI over-reliance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AnnMaria De Mars</dc:creator>
  <cp:lastModifiedBy>AnnMaria De Mars</cp:lastModifiedBy>
  <cp:revision>13</cp:revision>
  <dcterms:created xsi:type="dcterms:W3CDTF">2026-10-11T03:09:09Z</dcterms:created>
  <dcterms:modified xsi:type="dcterms:W3CDTF">2026-10-15T20:47:36Z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0x0101006B6C658BCE08CE42948962256CAB7F32</vt:lpwstr>
  </property>
  <property fmtid="{D5CDD505-2E9C-101B-9397-08002B2CF9AE}" pid="3" name="ArticulateGUID">
    <vt:lpwstr>D3F351F0-0E68-4DCD-A1CF-221CD362264D</vt:lpwstr>
  </property>
  <property fmtid="{D5CDD505-2E9C-101B-9397-08002B2CF9AE}" pid="4" name="ArticulatePath">
    <vt:lpwstr>https://usfedu.sharepoint.com/teams/BUILDGrantGRP/BUILD Files/Evaluation/Generative AI/10_12genAI</vt:lpwstr>
  </property>
  <property fmtid="{D5CDD505-2E9C-101B-9397-08002B2CF9AE}" pid="5" name="MediaServiceImageTags">
    <vt:lpwstr/>
  </property>
</Properties>
</file>